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58" r:id="rId3"/>
    <p:sldId id="259" r:id="rId4"/>
    <p:sldId id="260" r:id="rId5"/>
    <p:sldId id="261" r:id="rId6"/>
    <p:sldId id="262" r:id="rId7"/>
    <p:sldId id="263" r:id="rId8"/>
    <p:sldId id="264" r:id="rId9"/>
    <p:sldId id="266" r:id="rId10"/>
    <p:sldId id="267" r:id="rId11"/>
    <p:sldId id="265" r:id="rId12"/>
    <p:sldId id="270"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0E9CC6-72BE-4A8D-8985-442A8FAB285B}" type="datetimeFigureOut">
              <a:rPr lang="en-US" smtClean="0"/>
              <a:t>12-Aug-19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DEA784-933F-44CA-A69E-3B29DB812AF1}" type="slidenum">
              <a:rPr lang="en-US" smtClean="0"/>
              <a:t>‹#›</a:t>
            </a:fld>
            <a:endParaRPr lang="en-US"/>
          </a:p>
        </p:txBody>
      </p:sp>
    </p:spTree>
    <p:extLst>
      <p:ext uri="{BB962C8B-B14F-4D97-AF65-F5344CB8AC3E}">
        <p14:creationId xmlns:p14="http://schemas.microsoft.com/office/powerpoint/2010/main" val="4094481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EA784-933F-44CA-A69E-3B29DB812AF1}" type="slidenum">
              <a:rPr lang="en-US" smtClean="0"/>
              <a:t>27</a:t>
            </a:fld>
            <a:endParaRPr lang="en-US"/>
          </a:p>
        </p:txBody>
      </p:sp>
    </p:spTree>
    <p:extLst>
      <p:ext uri="{BB962C8B-B14F-4D97-AF65-F5344CB8AC3E}">
        <p14:creationId xmlns:p14="http://schemas.microsoft.com/office/powerpoint/2010/main" val="4127188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6AF3C3-3DCD-4AC2-A022-3C84ABB5E1C0}" type="datetimeFigureOut">
              <a:rPr lang="en-US" smtClean="0"/>
              <a:t>12-Aug-19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24146-EBC0-4853-83B9-7F1F1FCB954B}" type="slidenum">
              <a:rPr lang="en-US" smtClean="0"/>
              <a:t>‹#›</a:t>
            </a:fld>
            <a:endParaRPr lang="en-US"/>
          </a:p>
        </p:txBody>
      </p:sp>
    </p:spTree>
    <p:extLst>
      <p:ext uri="{BB962C8B-B14F-4D97-AF65-F5344CB8AC3E}">
        <p14:creationId xmlns:p14="http://schemas.microsoft.com/office/powerpoint/2010/main" val="3528211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AF3C3-3DCD-4AC2-A022-3C84ABB5E1C0}" type="datetimeFigureOut">
              <a:rPr lang="en-US" smtClean="0"/>
              <a:t>12-Aug-19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24146-EBC0-4853-83B9-7F1F1FCB954B}" type="slidenum">
              <a:rPr lang="en-US" smtClean="0"/>
              <a:t>‹#›</a:t>
            </a:fld>
            <a:endParaRPr lang="en-US"/>
          </a:p>
        </p:txBody>
      </p:sp>
    </p:spTree>
    <p:extLst>
      <p:ext uri="{BB962C8B-B14F-4D97-AF65-F5344CB8AC3E}">
        <p14:creationId xmlns:p14="http://schemas.microsoft.com/office/powerpoint/2010/main" val="1660253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AF3C3-3DCD-4AC2-A022-3C84ABB5E1C0}" type="datetimeFigureOut">
              <a:rPr lang="en-US" smtClean="0"/>
              <a:t>12-Aug-19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24146-EBC0-4853-83B9-7F1F1FCB954B}" type="slidenum">
              <a:rPr lang="en-US" smtClean="0"/>
              <a:t>‹#›</a:t>
            </a:fld>
            <a:endParaRPr lang="en-US"/>
          </a:p>
        </p:txBody>
      </p:sp>
    </p:spTree>
    <p:extLst>
      <p:ext uri="{BB962C8B-B14F-4D97-AF65-F5344CB8AC3E}">
        <p14:creationId xmlns:p14="http://schemas.microsoft.com/office/powerpoint/2010/main" val="2660868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AF3C3-3DCD-4AC2-A022-3C84ABB5E1C0}" type="datetimeFigureOut">
              <a:rPr lang="en-US" smtClean="0"/>
              <a:t>12-Aug-19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24146-EBC0-4853-83B9-7F1F1FCB954B}" type="slidenum">
              <a:rPr lang="en-US" smtClean="0"/>
              <a:t>‹#›</a:t>
            </a:fld>
            <a:endParaRPr lang="en-US"/>
          </a:p>
        </p:txBody>
      </p:sp>
    </p:spTree>
    <p:extLst>
      <p:ext uri="{BB962C8B-B14F-4D97-AF65-F5344CB8AC3E}">
        <p14:creationId xmlns:p14="http://schemas.microsoft.com/office/powerpoint/2010/main" val="1896875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6AF3C3-3DCD-4AC2-A022-3C84ABB5E1C0}" type="datetimeFigureOut">
              <a:rPr lang="en-US" smtClean="0"/>
              <a:t>12-Aug-19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24146-EBC0-4853-83B9-7F1F1FCB954B}" type="slidenum">
              <a:rPr lang="en-US" smtClean="0"/>
              <a:t>‹#›</a:t>
            </a:fld>
            <a:endParaRPr lang="en-US"/>
          </a:p>
        </p:txBody>
      </p:sp>
    </p:spTree>
    <p:extLst>
      <p:ext uri="{BB962C8B-B14F-4D97-AF65-F5344CB8AC3E}">
        <p14:creationId xmlns:p14="http://schemas.microsoft.com/office/powerpoint/2010/main" val="2241313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6AF3C3-3DCD-4AC2-A022-3C84ABB5E1C0}" type="datetimeFigureOut">
              <a:rPr lang="en-US" smtClean="0"/>
              <a:t>12-Aug-19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D24146-EBC0-4853-83B9-7F1F1FCB954B}" type="slidenum">
              <a:rPr lang="en-US" smtClean="0"/>
              <a:t>‹#›</a:t>
            </a:fld>
            <a:endParaRPr lang="en-US"/>
          </a:p>
        </p:txBody>
      </p:sp>
    </p:spTree>
    <p:extLst>
      <p:ext uri="{BB962C8B-B14F-4D97-AF65-F5344CB8AC3E}">
        <p14:creationId xmlns:p14="http://schemas.microsoft.com/office/powerpoint/2010/main" val="3416490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6AF3C3-3DCD-4AC2-A022-3C84ABB5E1C0}" type="datetimeFigureOut">
              <a:rPr lang="en-US" smtClean="0"/>
              <a:t>12-Aug-19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D24146-EBC0-4853-83B9-7F1F1FCB954B}" type="slidenum">
              <a:rPr lang="en-US" smtClean="0"/>
              <a:t>‹#›</a:t>
            </a:fld>
            <a:endParaRPr lang="en-US"/>
          </a:p>
        </p:txBody>
      </p:sp>
    </p:spTree>
    <p:extLst>
      <p:ext uri="{BB962C8B-B14F-4D97-AF65-F5344CB8AC3E}">
        <p14:creationId xmlns:p14="http://schemas.microsoft.com/office/powerpoint/2010/main" val="2407850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6AF3C3-3DCD-4AC2-A022-3C84ABB5E1C0}" type="datetimeFigureOut">
              <a:rPr lang="en-US" smtClean="0"/>
              <a:t>12-Aug-19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D24146-EBC0-4853-83B9-7F1F1FCB954B}" type="slidenum">
              <a:rPr lang="en-US" smtClean="0"/>
              <a:t>‹#›</a:t>
            </a:fld>
            <a:endParaRPr lang="en-US"/>
          </a:p>
        </p:txBody>
      </p:sp>
    </p:spTree>
    <p:extLst>
      <p:ext uri="{BB962C8B-B14F-4D97-AF65-F5344CB8AC3E}">
        <p14:creationId xmlns:p14="http://schemas.microsoft.com/office/powerpoint/2010/main" val="246036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AF3C3-3DCD-4AC2-A022-3C84ABB5E1C0}" type="datetimeFigureOut">
              <a:rPr lang="en-US" smtClean="0"/>
              <a:t>12-Aug-19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D24146-EBC0-4853-83B9-7F1F1FCB954B}" type="slidenum">
              <a:rPr lang="en-US" smtClean="0"/>
              <a:t>‹#›</a:t>
            </a:fld>
            <a:endParaRPr lang="en-US"/>
          </a:p>
        </p:txBody>
      </p:sp>
    </p:spTree>
    <p:extLst>
      <p:ext uri="{BB962C8B-B14F-4D97-AF65-F5344CB8AC3E}">
        <p14:creationId xmlns:p14="http://schemas.microsoft.com/office/powerpoint/2010/main" val="3523731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6AF3C3-3DCD-4AC2-A022-3C84ABB5E1C0}" type="datetimeFigureOut">
              <a:rPr lang="en-US" smtClean="0"/>
              <a:t>12-Aug-19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D24146-EBC0-4853-83B9-7F1F1FCB954B}" type="slidenum">
              <a:rPr lang="en-US" smtClean="0"/>
              <a:t>‹#›</a:t>
            </a:fld>
            <a:endParaRPr lang="en-US"/>
          </a:p>
        </p:txBody>
      </p:sp>
    </p:spTree>
    <p:extLst>
      <p:ext uri="{BB962C8B-B14F-4D97-AF65-F5344CB8AC3E}">
        <p14:creationId xmlns:p14="http://schemas.microsoft.com/office/powerpoint/2010/main" val="1965119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6AF3C3-3DCD-4AC2-A022-3C84ABB5E1C0}" type="datetimeFigureOut">
              <a:rPr lang="en-US" smtClean="0"/>
              <a:t>12-Aug-19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D24146-EBC0-4853-83B9-7F1F1FCB954B}" type="slidenum">
              <a:rPr lang="en-US" smtClean="0"/>
              <a:t>‹#›</a:t>
            </a:fld>
            <a:endParaRPr lang="en-US"/>
          </a:p>
        </p:txBody>
      </p:sp>
    </p:spTree>
    <p:extLst>
      <p:ext uri="{BB962C8B-B14F-4D97-AF65-F5344CB8AC3E}">
        <p14:creationId xmlns:p14="http://schemas.microsoft.com/office/powerpoint/2010/main" val="1693295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AF3C3-3DCD-4AC2-A022-3C84ABB5E1C0}" type="datetimeFigureOut">
              <a:rPr lang="en-US" smtClean="0"/>
              <a:t>12-Aug-19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D24146-EBC0-4853-83B9-7F1F1FCB954B}" type="slidenum">
              <a:rPr lang="en-US" smtClean="0"/>
              <a:t>‹#›</a:t>
            </a:fld>
            <a:endParaRPr lang="en-US"/>
          </a:p>
        </p:txBody>
      </p:sp>
    </p:spTree>
    <p:extLst>
      <p:ext uri="{BB962C8B-B14F-4D97-AF65-F5344CB8AC3E}">
        <p14:creationId xmlns:p14="http://schemas.microsoft.com/office/powerpoint/2010/main" val="513636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en.wikipedia.org/wiki/Monitoring_and_evaluatio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Agricultural Finance</a:t>
            </a:r>
            <a:endParaRPr lang="en-US" dirty="0"/>
          </a:p>
        </p:txBody>
      </p:sp>
      <p:sp>
        <p:nvSpPr>
          <p:cNvPr id="3" name="Content Placeholder 2"/>
          <p:cNvSpPr>
            <a:spLocks noGrp="1"/>
          </p:cNvSpPr>
          <p:nvPr>
            <p:ph idx="1"/>
          </p:nvPr>
        </p:nvSpPr>
        <p:spPr/>
        <p:txBody>
          <a:bodyPr>
            <a:normAutofit/>
          </a:bodyPr>
          <a:lstStyle/>
          <a:p>
            <a:pPr marL="0" indent="0" algn="just">
              <a:buNone/>
            </a:pPr>
            <a:r>
              <a:rPr lang="en-US" sz="4000" dirty="0" smtClean="0"/>
              <a:t>Finance is an important input of agriculture which the farmers need for agricultural purposes Sufficient and timely credit to the farmers is vital and indispensable for the rehabilitation and progress of agriculture.</a:t>
            </a:r>
            <a:endParaRPr lang="en-US" sz="4000" dirty="0"/>
          </a:p>
        </p:txBody>
      </p:sp>
    </p:spTree>
    <p:extLst>
      <p:ext uri="{BB962C8B-B14F-4D97-AF65-F5344CB8AC3E}">
        <p14:creationId xmlns:p14="http://schemas.microsoft.com/office/powerpoint/2010/main" val="2943284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457200"/>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3600" dirty="0" smtClean="0"/>
              <a:t>5. Exploitation</a:t>
            </a:r>
          </a:p>
          <a:p>
            <a:pPr marL="0" indent="0">
              <a:buNone/>
            </a:pPr>
            <a:r>
              <a:rPr lang="en-US" sz="3600" dirty="0" smtClean="0"/>
              <a:t>6. Bonded </a:t>
            </a:r>
            <a:r>
              <a:rPr lang="en-US" sz="3600" dirty="0" err="1" smtClean="0"/>
              <a:t>labour</a:t>
            </a:r>
            <a:endParaRPr lang="en-US" sz="3600" dirty="0" smtClean="0"/>
          </a:p>
          <a:p>
            <a:pPr marL="0" indent="0" fontAlgn="base">
              <a:buNone/>
            </a:pPr>
            <a:r>
              <a:rPr lang="en-US" sz="3600" b="1" dirty="0" smtClean="0"/>
              <a:t>ii) Institutional sources:</a:t>
            </a:r>
            <a:endParaRPr lang="en-US" sz="3600" cap="all" dirty="0" smtClean="0"/>
          </a:p>
          <a:p>
            <a:pPr marL="0" indent="0" fontAlgn="base">
              <a:buNone/>
            </a:pPr>
            <a:r>
              <a:rPr lang="en-US" sz="3600" dirty="0" smtClean="0"/>
              <a:t>(a) Cooperatives</a:t>
            </a:r>
          </a:p>
          <a:p>
            <a:pPr marL="0" indent="0" fontAlgn="base">
              <a:buNone/>
            </a:pPr>
            <a:r>
              <a:rPr lang="en-US" sz="3600" dirty="0" smtClean="0"/>
              <a:t>(b) Scheduled Commercial Banks</a:t>
            </a:r>
          </a:p>
          <a:p>
            <a:pPr marL="0" indent="0">
              <a:buNone/>
            </a:pPr>
            <a:r>
              <a:rPr lang="en-US" sz="3600" dirty="0" smtClean="0"/>
              <a:t>(c) Regional Rural Banks (RRBs)</a:t>
            </a:r>
          </a:p>
          <a:p>
            <a:pPr marL="0" indent="0">
              <a:buNone/>
            </a:pPr>
            <a:endParaRPr lang="en-US" sz="3600" dirty="0" smtClean="0"/>
          </a:p>
          <a:p>
            <a:pPr marL="0" indent="0">
              <a:buNone/>
            </a:pPr>
            <a:endParaRPr lang="en-US" sz="3600" dirty="0"/>
          </a:p>
        </p:txBody>
      </p:sp>
    </p:spTree>
    <p:extLst>
      <p:ext uri="{BB962C8B-B14F-4D97-AF65-F5344CB8AC3E}">
        <p14:creationId xmlns:p14="http://schemas.microsoft.com/office/powerpoint/2010/main" val="1008968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304800" y="685800"/>
            <a:ext cx="8229600" cy="5821363"/>
          </a:xfrm>
        </p:spPr>
        <p:txBody>
          <a:bodyPr>
            <a:noAutofit/>
          </a:bodyPr>
          <a:lstStyle/>
          <a:p>
            <a:pPr marL="742950" indent="-742950" fontAlgn="base">
              <a:buAutoNum type="alphaLcParenBoth"/>
            </a:pPr>
            <a:r>
              <a:rPr lang="en-US" sz="3600" b="1" dirty="0" smtClean="0"/>
              <a:t>Co operatives – </a:t>
            </a:r>
          </a:p>
          <a:p>
            <a:pPr marL="0" indent="0" fontAlgn="base">
              <a:buNone/>
            </a:pPr>
            <a:r>
              <a:rPr lang="en-US" sz="3600" b="1" dirty="0" smtClean="0"/>
              <a:t>1. </a:t>
            </a:r>
            <a:r>
              <a:rPr lang="en-US" sz="3600" dirty="0" smtClean="0"/>
              <a:t>Provide rural credit at a lower cost</a:t>
            </a:r>
          </a:p>
          <a:p>
            <a:pPr marL="0" indent="0" fontAlgn="base">
              <a:buNone/>
            </a:pPr>
            <a:r>
              <a:rPr lang="en-US" sz="3600" dirty="0" smtClean="0"/>
              <a:t>2. Provide short-term and long term loan through credit societies via land-development banks</a:t>
            </a:r>
          </a:p>
          <a:p>
            <a:pPr marL="0" indent="0" fontAlgn="base">
              <a:buNone/>
            </a:pPr>
            <a:r>
              <a:rPr lang="en-US" sz="3600" b="1" dirty="0" smtClean="0"/>
              <a:t>Structure of cooperatives</a:t>
            </a:r>
          </a:p>
          <a:p>
            <a:pPr marL="514350" indent="-514350" fontAlgn="base">
              <a:buAutoNum type="arabicPeriod"/>
            </a:pPr>
            <a:r>
              <a:rPr lang="en-US" sz="3600" dirty="0" smtClean="0"/>
              <a:t>Short and Medium term credits</a:t>
            </a:r>
          </a:p>
          <a:p>
            <a:pPr marL="571500" indent="-571500" fontAlgn="base">
              <a:buAutoNum type="romanLcParenBoth"/>
            </a:pPr>
            <a:r>
              <a:rPr lang="en-US" sz="3600" dirty="0" smtClean="0"/>
              <a:t>State Co-op Banks (at state level)</a:t>
            </a:r>
          </a:p>
          <a:p>
            <a:pPr marL="0" indent="0" fontAlgn="base">
              <a:buNone/>
            </a:pPr>
            <a:r>
              <a:rPr lang="en-US" sz="3600" dirty="0" smtClean="0"/>
              <a:t>(ii) Central co-op Banks (at district level)</a:t>
            </a:r>
          </a:p>
          <a:p>
            <a:pPr marL="0" indent="0" fontAlgn="base">
              <a:buNone/>
            </a:pPr>
            <a:endParaRPr lang="en-US" sz="3600" dirty="0" smtClean="0"/>
          </a:p>
          <a:p>
            <a:pPr marL="571500" indent="-571500" fontAlgn="base">
              <a:buAutoNum type="romanLcParenBoth"/>
            </a:pPr>
            <a:endParaRPr lang="en-US" sz="3600" dirty="0" smtClean="0"/>
          </a:p>
          <a:p>
            <a:pPr marL="0" indent="0" fontAlgn="base">
              <a:buNone/>
            </a:pPr>
            <a:endParaRPr lang="en-US" sz="3600" b="1" dirty="0" smtClean="0"/>
          </a:p>
          <a:p>
            <a:pPr marL="0" indent="0" fontAlgn="base">
              <a:buNone/>
            </a:pPr>
            <a:endParaRPr lang="en-US" sz="3600" dirty="0" smtClean="0"/>
          </a:p>
          <a:p>
            <a:pPr marL="0" indent="0" fontAlgn="base">
              <a:buNone/>
            </a:pPr>
            <a:endParaRPr lang="en-US" sz="3600" dirty="0" smtClean="0"/>
          </a:p>
          <a:p>
            <a:pPr marL="0" indent="0" fontAlgn="base">
              <a:buNone/>
            </a:pPr>
            <a:r>
              <a:rPr lang="en-US" sz="3600" b="1" dirty="0" smtClean="0"/>
              <a:t>(</a:t>
            </a:r>
            <a:endParaRPr lang="en-US" sz="3600" dirty="0"/>
          </a:p>
        </p:txBody>
      </p:sp>
    </p:spTree>
    <p:extLst>
      <p:ext uri="{BB962C8B-B14F-4D97-AF65-F5344CB8AC3E}">
        <p14:creationId xmlns:p14="http://schemas.microsoft.com/office/powerpoint/2010/main" val="3597173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609600"/>
            <a:ext cx="8229600" cy="5516563"/>
          </a:xfrm>
        </p:spPr>
        <p:txBody>
          <a:bodyPr>
            <a:normAutofit/>
          </a:bodyPr>
          <a:lstStyle/>
          <a:p>
            <a:pPr marL="0" indent="0">
              <a:buNone/>
            </a:pPr>
            <a:endParaRPr lang="en-US" sz="3600" dirty="0" smtClean="0"/>
          </a:p>
          <a:p>
            <a:pPr marL="0" indent="0">
              <a:buNone/>
            </a:pPr>
            <a:r>
              <a:rPr lang="en-US" sz="3600" dirty="0" smtClean="0"/>
              <a:t>(iii) Primary Agricultural Cooperative Societies (PACSs)  at village level </a:t>
            </a:r>
          </a:p>
          <a:p>
            <a:pPr marL="0" indent="0">
              <a:buNone/>
            </a:pPr>
            <a:r>
              <a:rPr lang="en-US" sz="3600" dirty="0" smtClean="0"/>
              <a:t>2. Long term credit</a:t>
            </a:r>
          </a:p>
          <a:p>
            <a:pPr marL="857250" indent="-857250">
              <a:buAutoNum type="romanLcParenBoth"/>
            </a:pPr>
            <a:r>
              <a:rPr lang="en-US" sz="3600" dirty="0" smtClean="0"/>
              <a:t>State Land Development Banks (at State level)</a:t>
            </a:r>
          </a:p>
          <a:p>
            <a:pPr marL="857250" indent="-857250">
              <a:buAutoNum type="romanLcParenBoth"/>
            </a:pPr>
            <a:r>
              <a:rPr lang="en-US" sz="3600" dirty="0" smtClean="0"/>
              <a:t>(ii) Primary Land Development Banks  (at district and village level)</a:t>
            </a:r>
          </a:p>
        </p:txBody>
      </p:sp>
    </p:spTree>
    <p:extLst>
      <p:ext uri="{BB962C8B-B14F-4D97-AF65-F5344CB8AC3E}">
        <p14:creationId xmlns:p14="http://schemas.microsoft.com/office/powerpoint/2010/main" val="2171720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914400"/>
            <a:ext cx="6934199" cy="5410200"/>
          </a:xfrm>
        </p:spPr>
      </p:pic>
      <p:sp>
        <p:nvSpPr>
          <p:cNvPr id="4" name="Title 3"/>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3001806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Autofit/>
          </a:bodyPr>
          <a:lstStyle/>
          <a:p>
            <a:pPr marL="0" indent="0" fontAlgn="base">
              <a:buNone/>
            </a:pPr>
            <a:r>
              <a:rPr lang="en-US" sz="3800" b="1" dirty="0" smtClean="0"/>
              <a:t>b)</a:t>
            </a:r>
            <a:r>
              <a:rPr lang="en-US" sz="3800" dirty="0" smtClean="0"/>
              <a:t> Commercial banks, including RRBs, provide both short and medium term loans for agriculture and allied activities.</a:t>
            </a:r>
          </a:p>
          <a:p>
            <a:pPr marL="0" indent="0" fontAlgn="base">
              <a:buNone/>
            </a:pPr>
            <a:r>
              <a:rPr lang="en-US" sz="3800" dirty="0" smtClean="0"/>
              <a:t>Lending can be classified as</a:t>
            </a:r>
          </a:p>
          <a:p>
            <a:pPr marL="857250" indent="-857250" fontAlgn="base">
              <a:buAutoNum type="romanLcParenBoth"/>
            </a:pPr>
            <a:r>
              <a:rPr lang="en-US" sz="3800" dirty="0" smtClean="0"/>
              <a:t>Short term –for purchasing fertilizers, seeds, pesticides. More than 50 % of agricultural finance of the banks is in this category</a:t>
            </a:r>
          </a:p>
        </p:txBody>
      </p:sp>
    </p:spTree>
    <p:extLst>
      <p:ext uri="{BB962C8B-B14F-4D97-AF65-F5344CB8AC3E}">
        <p14:creationId xmlns:p14="http://schemas.microsoft.com/office/powerpoint/2010/main" val="4255236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533400"/>
            <a:ext cx="8229600" cy="5592763"/>
          </a:xfrm>
        </p:spPr>
        <p:txBody>
          <a:bodyPr>
            <a:noAutofit/>
          </a:bodyPr>
          <a:lstStyle/>
          <a:p>
            <a:pPr marL="857250" indent="-857250" algn="just" fontAlgn="base">
              <a:buAutoNum type="romanLcParenBoth"/>
            </a:pPr>
            <a:r>
              <a:rPr lang="en-US" sz="3500" b="1" dirty="0" smtClean="0"/>
              <a:t>Medium</a:t>
            </a:r>
            <a:r>
              <a:rPr lang="en-US" sz="3500" dirty="0" smtClean="0"/>
              <a:t> and long term – for buying cattle, equipment and improvement of land</a:t>
            </a:r>
          </a:p>
          <a:p>
            <a:pPr marL="857250" indent="-857250" algn="just" fontAlgn="base">
              <a:buAutoNum type="romanLcParenBoth"/>
            </a:pPr>
            <a:r>
              <a:rPr lang="en-US" sz="3500" dirty="0" smtClean="0"/>
              <a:t>Direct Finance – for purchasing pumps, tractors and other agricultural machinery, construction of wells</a:t>
            </a:r>
          </a:p>
          <a:p>
            <a:pPr marL="857250" indent="-857250" algn="just" fontAlgn="base">
              <a:buAutoNum type="romanLcParenBoth"/>
            </a:pPr>
            <a:r>
              <a:rPr lang="en-US" sz="3500" dirty="0" smtClean="0"/>
              <a:t>Indirect Finance- to cooperative societies , to FCI, the State Government and other agencies for procurement, storage and distribution of </a:t>
            </a:r>
            <a:r>
              <a:rPr lang="en-US" sz="3500" dirty="0" err="1" smtClean="0"/>
              <a:t>foodgrains</a:t>
            </a:r>
            <a:endParaRPr lang="en-US" sz="3500" dirty="0" smtClean="0"/>
          </a:p>
          <a:p>
            <a:pPr marL="0" indent="0" algn="just">
              <a:buNone/>
            </a:pPr>
            <a:r>
              <a:rPr lang="en-US" sz="3500" dirty="0" smtClean="0"/>
              <a:t/>
            </a:r>
            <a:br>
              <a:rPr lang="en-US" sz="3500" dirty="0" smtClean="0"/>
            </a:br>
            <a:endParaRPr lang="en-US" sz="3500" dirty="0" smtClean="0"/>
          </a:p>
          <a:p>
            <a:pPr algn="just"/>
            <a:endParaRPr lang="en-US" sz="3500" dirty="0"/>
          </a:p>
        </p:txBody>
      </p:sp>
    </p:spTree>
    <p:extLst>
      <p:ext uri="{BB962C8B-B14F-4D97-AF65-F5344CB8AC3E}">
        <p14:creationId xmlns:p14="http://schemas.microsoft.com/office/powerpoint/2010/main" val="946206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sz="4000" dirty="0" smtClean="0"/>
              <a:t>Land Bank Scheme</a:t>
            </a:r>
          </a:p>
          <a:p>
            <a:pPr marL="742950" indent="-742950">
              <a:buAutoNum type="arabicPeriod"/>
            </a:pPr>
            <a:r>
              <a:rPr lang="en-US" sz="4000" dirty="0" smtClean="0"/>
              <a:t>Launched by RBI</a:t>
            </a:r>
          </a:p>
          <a:p>
            <a:pPr marL="742950" indent="-742950">
              <a:buAutoNum type="arabicPeriod"/>
            </a:pPr>
            <a:r>
              <a:rPr lang="en-US" sz="4000" dirty="0" smtClean="0"/>
              <a:t>Individual commercial bank is responsibly for the development of individual districts with the help of RRB and Cooperative banks.</a:t>
            </a:r>
          </a:p>
          <a:p>
            <a:pPr marL="742950" indent="-742950">
              <a:buAutoNum type="arabicPeriod"/>
            </a:pPr>
            <a:r>
              <a:rPr lang="en-US" sz="4000" dirty="0" smtClean="0"/>
              <a:t>The commercial bank monitor the progress.</a:t>
            </a:r>
          </a:p>
          <a:p>
            <a:pPr marL="742950" indent="-742950">
              <a:buAutoNum type="arabicPeriod"/>
            </a:pPr>
            <a:endParaRPr lang="en-US" sz="4000" dirty="0"/>
          </a:p>
        </p:txBody>
      </p:sp>
    </p:spTree>
    <p:extLst>
      <p:ext uri="{BB962C8B-B14F-4D97-AF65-F5344CB8AC3E}">
        <p14:creationId xmlns:p14="http://schemas.microsoft.com/office/powerpoint/2010/main" val="1203863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dirty="0" smtClean="0"/>
              <a:t>(c) </a:t>
            </a:r>
            <a:r>
              <a:rPr lang="en-US" b="1" dirty="0" smtClean="0"/>
              <a:t>Regional Rural Banks</a:t>
            </a:r>
            <a:endParaRPr lang="en-US" dirty="0" smtClean="0"/>
          </a:p>
          <a:p>
            <a:pPr marL="0" indent="0">
              <a:buNone/>
            </a:pPr>
            <a:r>
              <a:rPr lang="en-US" dirty="0" smtClean="0"/>
              <a:t>1. RRBs were established in 1975 on the recommendation of </a:t>
            </a:r>
            <a:r>
              <a:rPr lang="en-US" dirty="0" err="1" smtClean="0"/>
              <a:t>Narsimha</a:t>
            </a:r>
            <a:r>
              <a:rPr lang="en-US" dirty="0" smtClean="0"/>
              <a:t> </a:t>
            </a:r>
            <a:r>
              <a:rPr lang="en-US" dirty="0" err="1" smtClean="0"/>
              <a:t>Commmittee</a:t>
            </a:r>
            <a:r>
              <a:rPr lang="en-US" dirty="0" smtClean="0"/>
              <a:t>.</a:t>
            </a:r>
          </a:p>
          <a:p>
            <a:pPr marL="0" indent="0" fontAlgn="base">
              <a:buNone/>
            </a:pPr>
            <a:r>
              <a:rPr lang="en-US" dirty="0" smtClean="0"/>
              <a:t>2. These </a:t>
            </a:r>
            <a:r>
              <a:rPr lang="en-US" dirty="0"/>
              <a:t>Regional Rural Banks have been set up all over the country with the objective of meeting the credit needs of the most under privileged sections of the </a:t>
            </a:r>
            <a:r>
              <a:rPr lang="en-US" dirty="0" smtClean="0"/>
              <a:t>society.</a:t>
            </a:r>
            <a:endParaRPr lang="en-US" dirty="0"/>
          </a:p>
          <a:p>
            <a:pPr marL="0" indent="0" fontAlgn="base">
              <a:buNone/>
            </a:pPr>
            <a:r>
              <a:rPr lang="en-US" cap="all" dirty="0" smtClean="0"/>
              <a:t>3. </a:t>
            </a:r>
            <a:r>
              <a:rPr lang="en-US" dirty="0" smtClean="0"/>
              <a:t>These banks are sponsored by scheduled commercial banks.</a:t>
            </a:r>
          </a:p>
          <a:p>
            <a:pPr marL="0" indent="0" fontAlgn="base">
              <a:buNone/>
            </a:pPr>
            <a:r>
              <a:rPr lang="en-US" dirty="0" smtClean="0"/>
              <a:t>4. At present there are 56 RRBs.</a:t>
            </a:r>
          </a:p>
          <a:p>
            <a:pPr marL="0" indent="0">
              <a:buNone/>
            </a:pPr>
            <a:endParaRPr lang="en-US" dirty="0"/>
          </a:p>
        </p:txBody>
      </p:sp>
    </p:spTree>
    <p:extLst>
      <p:ext uri="{BB962C8B-B14F-4D97-AF65-F5344CB8AC3E}">
        <p14:creationId xmlns:p14="http://schemas.microsoft.com/office/powerpoint/2010/main" val="2058034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762000"/>
            <a:ext cx="8229600" cy="5364163"/>
          </a:xfrm>
        </p:spPr>
        <p:txBody>
          <a:bodyPr>
            <a:noAutofit/>
          </a:bodyPr>
          <a:lstStyle/>
          <a:p>
            <a:pPr marL="0" indent="0" algn="just">
              <a:buNone/>
            </a:pPr>
            <a:r>
              <a:rPr lang="en-US" b="1" u="sng" dirty="0" smtClean="0"/>
              <a:t>Objectives of RRB</a:t>
            </a:r>
          </a:p>
          <a:p>
            <a:pPr marL="0" indent="0" algn="just" fontAlgn="base">
              <a:buNone/>
            </a:pPr>
            <a:r>
              <a:rPr lang="en-US" dirty="0"/>
              <a:t>(</a:t>
            </a:r>
            <a:r>
              <a:rPr lang="en-US" dirty="0" err="1"/>
              <a:t>i</a:t>
            </a:r>
            <a:r>
              <a:rPr lang="en-US" dirty="0"/>
              <a:t>) To provide cheap and liberal credit facilities to small and marginal farmers, agri­culture </a:t>
            </a:r>
            <a:r>
              <a:rPr lang="en-US" dirty="0" err="1"/>
              <a:t>labourers</a:t>
            </a:r>
            <a:r>
              <a:rPr lang="en-US" dirty="0"/>
              <a:t>, artisans, small entrepreneurs and other weaker sections.</a:t>
            </a:r>
          </a:p>
          <a:p>
            <a:pPr marL="0" indent="0" algn="just" fontAlgn="base">
              <a:buNone/>
            </a:pPr>
            <a:r>
              <a:rPr lang="en-US" i="1" dirty="0"/>
              <a:t>(ii)</a:t>
            </a:r>
            <a:r>
              <a:rPr lang="en-US" dirty="0"/>
              <a:t> To save the rural poor from the moneylenders.</a:t>
            </a:r>
          </a:p>
          <a:p>
            <a:pPr marL="0" indent="0" algn="just" fontAlgn="base">
              <a:buNone/>
            </a:pPr>
            <a:r>
              <a:rPr lang="en-US" i="1" dirty="0"/>
              <a:t>(iii)</a:t>
            </a:r>
            <a:r>
              <a:rPr lang="en-US" dirty="0"/>
              <a:t> To act as a catalyst element and thereby accelerate the economic growth in the particular region</a:t>
            </a:r>
            <a:r>
              <a:rPr lang="en-US" dirty="0" smtClean="0"/>
              <a:t>.</a:t>
            </a:r>
            <a:endParaRPr lang="en-US" dirty="0"/>
          </a:p>
        </p:txBody>
      </p:sp>
    </p:spTree>
    <p:extLst>
      <p:ext uri="{BB962C8B-B14F-4D97-AF65-F5344CB8AC3E}">
        <p14:creationId xmlns:p14="http://schemas.microsoft.com/office/powerpoint/2010/main" val="3157424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Autofit/>
          </a:bodyPr>
          <a:lstStyle/>
          <a:p>
            <a:pPr marL="0" indent="0" algn="just" fontAlgn="base">
              <a:buNone/>
            </a:pPr>
            <a:r>
              <a:rPr lang="en-US" dirty="0"/>
              <a:t>(iv) To cultivate the banking habits among the rural people and mobilize savings for the economic development of rural areas</a:t>
            </a:r>
            <a:r>
              <a:rPr lang="en-US" dirty="0" smtClean="0"/>
              <a:t>.</a:t>
            </a:r>
            <a:endParaRPr lang="en-US" cap="all" dirty="0"/>
          </a:p>
          <a:p>
            <a:pPr marL="0" indent="0" algn="just" fontAlgn="base">
              <a:buNone/>
            </a:pPr>
            <a:r>
              <a:rPr lang="en-US" dirty="0"/>
              <a:t>(v) To increase employment opportunities by encouraging trade and commerce in rural areas.</a:t>
            </a:r>
          </a:p>
          <a:p>
            <a:pPr marL="0" indent="0" algn="just" fontAlgn="base">
              <a:buNone/>
            </a:pPr>
            <a:r>
              <a:rPr lang="en-US" i="1" dirty="0"/>
              <a:t>(vi)</a:t>
            </a:r>
            <a:r>
              <a:rPr lang="en-US" dirty="0"/>
              <a:t> To encourage entrepreneurship in rural areas.</a:t>
            </a:r>
          </a:p>
          <a:p>
            <a:pPr marL="0" indent="0" algn="just" fontAlgn="base">
              <a:buNone/>
            </a:pPr>
            <a:r>
              <a:rPr lang="en-US" i="1" dirty="0"/>
              <a:t>(vii)</a:t>
            </a:r>
            <a:r>
              <a:rPr lang="en-US" dirty="0"/>
              <a:t> To cater to the needs of the backward areas which are not covered by the other efforts of the Government?</a:t>
            </a:r>
          </a:p>
          <a:p>
            <a:pPr marL="0" indent="0" algn="just">
              <a:buNone/>
            </a:pPr>
            <a:endParaRPr lang="en-US" dirty="0"/>
          </a:p>
          <a:p>
            <a:endParaRPr lang="en-US" dirty="0"/>
          </a:p>
        </p:txBody>
      </p:sp>
    </p:spTree>
    <p:extLst>
      <p:ext uri="{BB962C8B-B14F-4D97-AF65-F5344CB8AC3E}">
        <p14:creationId xmlns:p14="http://schemas.microsoft.com/office/powerpoint/2010/main" val="366852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finance  </a:t>
            </a:r>
            <a:endParaRPr lang="en-US" dirty="0"/>
          </a:p>
        </p:txBody>
      </p:sp>
      <p:sp>
        <p:nvSpPr>
          <p:cNvPr id="3" name="Content Placeholder 2"/>
          <p:cNvSpPr>
            <a:spLocks noGrp="1"/>
          </p:cNvSpPr>
          <p:nvPr>
            <p:ph idx="1"/>
          </p:nvPr>
        </p:nvSpPr>
        <p:spPr/>
        <p:txBody>
          <a:bodyPr>
            <a:normAutofit/>
          </a:bodyPr>
          <a:lstStyle/>
          <a:p>
            <a:pPr marL="0" indent="0" algn="just">
              <a:buNone/>
            </a:pPr>
            <a:r>
              <a:rPr lang="en-US" sz="4000" dirty="0"/>
              <a:t>1. Purchase of new inputs</a:t>
            </a:r>
          </a:p>
          <a:p>
            <a:pPr marL="0" indent="0" algn="just">
              <a:buNone/>
            </a:pPr>
            <a:r>
              <a:rPr lang="en-US" sz="4000" dirty="0"/>
              <a:t>2. Purchase of implements</a:t>
            </a:r>
          </a:p>
          <a:p>
            <a:pPr marL="0" indent="0" algn="just">
              <a:buNone/>
            </a:pPr>
            <a:r>
              <a:rPr lang="en-US" sz="4000" dirty="0"/>
              <a:t>3. Better management of risk</a:t>
            </a:r>
          </a:p>
          <a:p>
            <a:pPr marL="0" indent="0" algn="just">
              <a:buNone/>
            </a:pPr>
            <a:r>
              <a:rPr lang="en-US" sz="4000" dirty="0"/>
              <a:t>4. Permanent improvement in land</a:t>
            </a:r>
          </a:p>
          <a:p>
            <a:pPr marL="0" indent="0" algn="just">
              <a:buNone/>
            </a:pPr>
            <a:r>
              <a:rPr lang="en-US" sz="4000" dirty="0"/>
              <a:t>5. Better marketing of crops</a:t>
            </a:r>
          </a:p>
          <a:p>
            <a:pPr marL="0" indent="0" algn="just">
              <a:buNone/>
            </a:pPr>
            <a:r>
              <a:rPr lang="en-US" sz="4000" dirty="0"/>
              <a:t>6. Facing crises</a:t>
            </a:r>
          </a:p>
          <a:p>
            <a:pPr marL="0" indent="0" algn="just">
              <a:buNone/>
            </a:pPr>
            <a:endParaRPr lang="en-US" sz="4000" dirty="0"/>
          </a:p>
        </p:txBody>
      </p:sp>
    </p:spTree>
    <p:extLst>
      <p:ext uri="{BB962C8B-B14F-4D97-AF65-F5344CB8AC3E}">
        <p14:creationId xmlns:p14="http://schemas.microsoft.com/office/powerpoint/2010/main" val="366946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rmAutofit lnSpcReduction="10000"/>
          </a:bodyPr>
          <a:lstStyle/>
          <a:p>
            <a:pPr marL="0" indent="0" algn="just">
              <a:buNone/>
            </a:pPr>
            <a:r>
              <a:rPr lang="en-US" dirty="0"/>
              <a:t>(viii) To develop underdeveloped regions and thereby strive to remove economic dispar­ity between regions.</a:t>
            </a:r>
          </a:p>
          <a:p>
            <a:pPr marL="0" indent="0" algn="just">
              <a:buNone/>
            </a:pPr>
            <a:r>
              <a:rPr lang="en-US" dirty="0" smtClean="0"/>
              <a:t>There has not been much progress in the performance of RRBs. To improve the functioning of the RRBs the government should</a:t>
            </a:r>
          </a:p>
          <a:p>
            <a:pPr marL="514350" indent="-514350" algn="just">
              <a:buAutoNum type="alphaLcParenBoth"/>
            </a:pPr>
            <a:r>
              <a:rPr lang="en-US" dirty="0" smtClean="0"/>
              <a:t>Improve the capital base of RRBs</a:t>
            </a:r>
          </a:p>
          <a:p>
            <a:pPr marL="514350" indent="-514350" algn="just">
              <a:buAutoNum type="alphaLcParenBoth"/>
            </a:pPr>
            <a:r>
              <a:rPr lang="en-US" dirty="0" smtClean="0"/>
              <a:t>Allow greater liberty</a:t>
            </a:r>
          </a:p>
          <a:p>
            <a:pPr marL="514350" indent="-514350" algn="just">
              <a:buAutoNum type="alphaLcParenBoth"/>
            </a:pPr>
            <a:r>
              <a:rPr lang="en-US" dirty="0" smtClean="0"/>
              <a:t>Provide refinance at lower rate of interest</a:t>
            </a:r>
          </a:p>
          <a:p>
            <a:pPr marL="514350" indent="-514350" algn="just">
              <a:buAutoNum type="alphaLcParenBoth"/>
            </a:pPr>
            <a:r>
              <a:rPr lang="en-US" dirty="0" smtClean="0"/>
              <a:t>Provide training to the staff</a:t>
            </a:r>
            <a:endParaRPr lang="en-US" dirty="0"/>
          </a:p>
        </p:txBody>
      </p:sp>
    </p:spTree>
    <p:extLst>
      <p:ext uri="{BB962C8B-B14F-4D97-AF65-F5344CB8AC3E}">
        <p14:creationId xmlns:p14="http://schemas.microsoft.com/office/powerpoint/2010/main" val="4028779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Recent measures in agricultural credit</a:t>
            </a:r>
            <a:endParaRPr lang="en-US" dirty="0"/>
          </a:p>
        </p:txBody>
      </p:sp>
      <p:sp>
        <p:nvSpPr>
          <p:cNvPr id="3" name="Content Placeholder 2"/>
          <p:cNvSpPr>
            <a:spLocks noGrp="1"/>
          </p:cNvSpPr>
          <p:nvPr>
            <p:ph idx="1"/>
          </p:nvPr>
        </p:nvSpPr>
        <p:spPr>
          <a:xfrm>
            <a:off x="457200" y="1371600"/>
            <a:ext cx="8229600" cy="4754563"/>
          </a:xfrm>
        </p:spPr>
        <p:txBody>
          <a:bodyPr/>
          <a:lstStyle/>
          <a:p>
            <a:pPr marL="514350" indent="-514350">
              <a:buAutoNum type="arabicPeriod"/>
            </a:pPr>
            <a:r>
              <a:rPr lang="en-US" dirty="0" smtClean="0"/>
              <a:t>The flow of agricultural credit has consistently exceeded the target</a:t>
            </a:r>
          </a:p>
          <a:p>
            <a:pPr marL="514350" indent="-514350">
              <a:buAutoNum type="arabicPeriod"/>
            </a:pPr>
            <a:r>
              <a:rPr lang="en-US" dirty="0" smtClean="0"/>
              <a:t>Farmers have been receiving crop loans </a:t>
            </a:r>
            <a:r>
              <a:rPr lang="en-US" dirty="0" err="1" smtClean="0"/>
              <a:t>upto</a:t>
            </a:r>
            <a:r>
              <a:rPr lang="en-US" dirty="0" smtClean="0"/>
              <a:t> a principal amount of </a:t>
            </a:r>
            <a:r>
              <a:rPr lang="en-US" dirty="0" err="1" smtClean="0"/>
              <a:t>Rs</a:t>
            </a:r>
            <a:r>
              <a:rPr lang="en-US" dirty="0" smtClean="0"/>
              <a:t> 3 lakh at 7 % of interest rate.</a:t>
            </a:r>
          </a:p>
          <a:p>
            <a:pPr marL="514350" indent="-514350">
              <a:buAutoNum type="arabicPeriod"/>
            </a:pPr>
            <a:r>
              <a:rPr lang="en-US" dirty="0" smtClean="0"/>
              <a:t>A concession under interest subvention scheme is given to farmers who repay their loans on time. The effective rate of interest </a:t>
            </a:r>
            <a:r>
              <a:rPr lang="en-US" dirty="0" err="1" smtClean="0"/>
              <a:t>fo</a:t>
            </a:r>
            <a:r>
              <a:rPr lang="en-US" dirty="0" smtClean="0"/>
              <a:t> them is 4 %.</a:t>
            </a:r>
            <a:endParaRPr lang="en-US" dirty="0"/>
          </a:p>
        </p:txBody>
      </p:sp>
    </p:spTree>
    <p:extLst>
      <p:ext uri="{BB962C8B-B14F-4D97-AF65-F5344CB8AC3E}">
        <p14:creationId xmlns:p14="http://schemas.microsoft.com/office/powerpoint/2010/main" val="1784027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dirty="0" smtClean="0"/>
              <a:t>4. Post harvest loans were granted against negotiable warehouse receipts at a commercial rate of interest, to prevent the distress sale after harvest.</a:t>
            </a:r>
          </a:p>
          <a:p>
            <a:pPr marL="0" indent="0">
              <a:buNone/>
            </a:pPr>
            <a:r>
              <a:rPr lang="en-US" dirty="0" smtClean="0"/>
              <a:t>5. The government is implementing a revival package for short term Rural Co-operative Credit Structure involving a financial outlay of more than 13 crores.</a:t>
            </a:r>
          </a:p>
          <a:p>
            <a:pPr marL="0" indent="0">
              <a:buNone/>
            </a:pPr>
            <a:r>
              <a:rPr lang="en-US" dirty="0" smtClean="0"/>
              <a:t>6. A number of crop insurance schemes have been introduced.</a:t>
            </a:r>
          </a:p>
          <a:p>
            <a:pPr marL="0" indent="0">
              <a:buNone/>
            </a:pPr>
            <a:endParaRPr lang="en-US" dirty="0"/>
          </a:p>
        </p:txBody>
      </p:sp>
    </p:spTree>
    <p:extLst>
      <p:ext uri="{BB962C8B-B14F-4D97-AF65-F5344CB8AC3E}">
        <p14:creationId xmlns:p14="http://schemas.microsoft.com/office/powerpoint/2010/main" val="2346976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dirty="0" smtClean="0"/>
              <a:t>National Bank for Agriculture and Rural Development (NABARD)</a:t>
            </a:r>
            <a:br>
              <a:rPr lang="en-US" dirty="0" smtClean="0"/>
            </a:br>
            <a:endParaRPr lang="en-US" dirty="0"/>
          </a:p>
        </p:txBody>
      </p:sp>
      <p:sp>
        <p:nvSpPr>
          <p:cNvPr id="3" name="Content Placeholder 2"/>
          <p:cNvSpPr>
            <a:spLocks noGrp="1"/>
          </p:cNvSpPr>
          <p:nvPr>
            <p:ph idx="1"/>
          </p:nvPr>
        </p:nvSpPr>
        <p:spPr>
          <a:xfrm>
            <a:off x="457200" y="2285999"/>
            <a:ext cx="8229600" cy="3276601"/>
          </a:xfrm>
        </p:spPr>
        <p:txBody>
          <a:bodyPr>
            <a:noAutofit/>
          </a:bodyPr>
          <a:lstStyle/>
          <a:p>
            <a:pPr marL="0" indent="0" algn="just">
              <a:buNone/>
            </a:pPr>
            <a:r>
              <a:rPr lang="en-US" sz="3600" dirty="0" smtClean="0"/>
              <a:t>NABARD </a:t>
            </a:r>
            <a:r>
              <a:rPr lang="en-US" sz="3600" dirty="0"/>
              <a:t>is a development bank </a:t>
            </a:r>
            <a:r>
              <a:rPr lang="en-US" sz="3600" dirty="0" err="1"/>
              <a:t>focussing</a:t>
            </a:r>
            <a:r>
              <a:rPr lang="en-US" sz="3600" dirty="0"/>
              <a:t> primarily on the rural sector of the country. It is the apex banking institution to provide finance for Agriculture and rural development. Its headquarter is located in </a:t>
            </a:r>
            <a:r>
              <a:rPr lang="en-US" sz="3600" dirty="0" smtClean="0"/>
              <a:t>Mumbai.</a:t>
            </a:r>
          </a:p>
          <a:p>
            <a:pPr marL="0" indent="0" algn="just">
              <a:buNone/>
            </a:pPr>
            <a:endParaRPr lang="en-US" sz="3600" dirty="0"/>
          </a:p>
          <a:p>
            <a:pPr algn="just"/>
            <a:r>
              <a:rPr lang="en-US" sz="3600" dirty="0"/>
              <a:t/>
            </a:r>
            <a:br>
              <a:rPr lang="en-US" sz="3600" dirty="0"/>
            </a:br>
            <a:endParaRPr lang="en-US" sz="3600" dirty="0"/>
          </a:p>
        </p:txBody>
      </p:sp>
    </p:spTree>
    <p:extLst>
      <p:ext uri="{BB962C8B-B14F-4D97-AF65-F5344CB8AC3E}">
        <p14:creationId xmlns:p14="http://schemas.microsoft.com/office/powerpoint/2010/main" val="3403923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dirty="0" smtClean="0"/>
              <a:t> </a:t>
            </a:r>
            <a:endParaRPr lang="en-US" sz="3600" dirty="0"/>
          </a:p>
        </p:txBody>
      </p:sp>
      <p:sp>
        <p:nvSpPr>
          <p:cNvPr id="3" name="Content Placeholder 2"/>
          <p:cNvSpPr>
            <a:spLocks noGrp="1"/>
          </p:cNvSpPr>
          <p:nvPr>
            <p:ph idx="1"/>
          </p:nvPr>
        </p:nvSpPr>
        <p:spPr>
          <a:xfrm>
            <a:off x="457200" y="990600"/>
            <a:ext cx="8229600" cy="5135563"/>
          </a:xfrm>
        </p:spPr>
        <p:txBody>
          <a:bodyPr>
            <a:normAutofit/>
          </a:bodyPr>
          <a:lstStyle/>
          <a:p>
            <a:r>
              <a:rPr lang="en-US" sz="3600" dirty="0"/>
              <a:t>It is responsible for the development of the small industries, cottage industries, and any other such village or rural projects.</a:t>
            </a:r>
          </a:p>
          <a:p>
            <a:r>
              <a:rPr lang="en-US" sz="3600" dirty="0"/>
              <a:t>It is a </a:t>
            </a:r>
            <a:r>
              <a:rPr lang="en-US" sz="3600" b="1" dirty="0"/>
              <a:t>statutory body</a:t>
            </a:r>
            <a:r>
              <a:rPr lang="en-US" sz="3600" dirty="0"/>
              <a:t> established in 1982 under Parliamentary act-</a:t>
            </a:r>
            <a:r>
              <a:rPr lang="en-US" sz="3600" b="1" dirty="0"/>
              <a:t>National Bank for Agriculture and Rural Development Act, 1981</a:t>
            </a:r>
            <a:r>
              <a:rPr lang="en-US" sz="3600" dirty="0"/>
              <a:t>.</a:t>
            </a:r>
          </a:p>
          <a:p>
            <a:pPr marL="0" indent="0">
              <a:buNone/>
            </a:pPr>
            <a:endParaRPr lang="en-US" sz="3600" dirty="0"/>
          </a:p>
        </p:txBody>
      </p:sp>
    </p:spTree>
    <p:extLst>
      <p:ext uri="{BB962C8B-B14F-4D97-AF65-F5344CB8AC3E}">
        <p14:creationId xmlns:p14="http://schemas.microsoft.com/office/powerpoint/2010/main" val="895351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Role </a:t>
            </a:r>
            <a:r>
              <a:rPr lang="en-US" smtClean="0"/>
              <a:t>and functions </a:t>
            </a:r>
            <a:r>
              <a:rPr lang="en-US" dirty="0" smtClean="0"/>
              <a:t>of NABARD</a:t>
            </a:r>
            <a:br>
              <a:rPr lang="en-US" dirty="0" smtClean="0"/>
            </a:br>
            <a:endParaRPr lang="en-US" dirty="0"/>
          </a:p>
        </p:txBody>
      </p:sp>
      <p:sp>
        <p:nvSpPr>
          <p:cNvPr id="3" name="Content Placeholder 2"/>
          <p:cNvSpPr>
            <a:spLocks noGrp="1"/>
          </p:cNvSpPr>
          <p:nvPr>
            <p:ph idx="1"/>
          </p:nvPr>
        </p:nvSpPr>
        <p:spPr>
          <a:xfrm>
            <a:off x="457200" y="1219200"/>
            <a:ext cx="8229600" cy="4906963"/>
          </a:xfrm>
        </p:spPr>
        <p:txBody>
          <a:bodyPr>
            <a:noAutofit/>
          </a:bodyPr>
          <a:lstStyle/>
          <a:p>
            <a:pPr algn="just"/>
            <a:r>
              <a:rPr lang="en-US" dirty="0"/>
              <a:t>Serves as an apex financing agency for the institutions providing investment and production credit for promoting the various developmental activities in rural areas</a:t>
            </a:r>
          </a:p>
          <a:p>
            <a:pPr algn="just"/>
            <a:r>
              <a:rPr lang="en-US" dirty="0"/>
              <a:t>Takes measures towards institution building for improving absorptive capacity of the credit delivery system, including monitoring, formulation of rehabilitation schemes, restructuring of credit institutions, training of personnel, etc</a:t>
            </a:r>
            <a:r>
              <a:rPr lang="en-US" dirty="0" smtClean="0"/>
              <a:t>.</a:t>
            </a:r>
            <a:endParaRPr lang="en-US" dirty="0"/>
          </a:p>
        </p:txBody>
      </p:sp>
    </p:spTree>
    <p:extLst>
      <p:ext uri="{BB962C8B-B14F-4D97-AF65-F5344CB8AC3E}">
        <p14:creationId xmlns:p14="http://schemas.microsoft.com/office/powerpoint/2010/main" val="3695793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Autofit/>
          </a:bodyPr>
          <a:lstStyle/>
          <a:p>
            <a:pPr algn="just"/>
            <a:r>
              <a:rPr lang="en-US" dirty="0"/>
              <a:t>Co-ordinates the rural financing activities of all institutions engaged in developmental work at the field level and maintains liaison with </a:t>
            </a:r>
            <a:r>
              <a:rPr lang="en-US" dirty="0" smtClean="0"/>
              <a:t>Central Government </a:t>
            </a:r>
            <a:r>
              <a:rPr lang="en-US" dirty="0"/>
              <a:t>state governments, </a:t>
            </a:r>
            <a:r>
              <a:rPr lang="en-US" dirty="0" smtClean="0"/>
              <a:t>RBI </a:t>
            </a:r>
            <a:r>
              <a:rPr lang="en-US" dirty="0"/>
              <a:t>and other national level institutions concerned with policy formulation</a:t>
            </a:r>
          </a:p>
          <a:p>
            <a:pPr algn="just"/>
            <a:r>
              <a:rPr lang="en-US" dirty="0"/>
              <a:t>Undertakes </a:t>
            </a:r>
            <a:r>
              <a:rPr lang="en-US" dirty="0">
                <a:hlinkClick r:id="rId2" tooltip="Monitoring and evaluation"/>
              </a:rPr>
              <a:t>monitoring and evaluation</a:t>
            </a:r>
            <a:r>
              <a:rPr lang="en-US" dirty="0"/>
              <a:t> of projects refinanced by it</a:t>
            </a:r>
            <a:r>
              <a:rPr lang="en-US" dirty="0" smtClean="0"/>
              <a:t>.</a:t>
            </a:r>
          </a:p>
          <a:p>
            <a:pPr algn="just"/>
            <a:r>
              <a:rPr lang="en-US" dirty="0"/>
              <a:t>NABARD refinances the financial institutions which finances the rural sector.</a:t>
            </a:r>
          </a:p>
          <a:p>
            <a:pPr algn="just"/>
            <a:endParaRPr lang="en-US" dirty="0"/>
          </a:p>
          <a:p>
            <a:pPr marL="0" indent="0">
              <a:buNone/>
            </a:pPr>
            <a:endParaRPr lang="en-US" dirty="0"/>
          </a:p>
        </p:txBody>
      </p:sp>
    </p:spTree>
    <p:extLst>
      <p:ext uri="{BB962C8B-B14F-4D97-AF65-F5344CB8AC3E}">
        <p14:creationId xmlns:p14="http://schemas.microsoft.com/office/powerpoint/2010/main" val="211028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Autofit/>
          </a:bodyPr>
          <a:lstStyle/>
          <a:p>
            <a:pPr algn="just"/>
            <a:r>
              <a:rPr lang="en-US" dirty="0" smtClean="0"/>
              <a:t>NABARD </a:t>
            </a:r>
            <a:r>
              <a:rPr lang="en-US" dirty="0"/>
              <a:t>partakes in development of institutions which help the rural economy.</a:t>
            </a:r>
          </a:p>
          <a:p>
            <a:pPr algn="just"/>
            <a:r>
              <a:rPr lang="en-US" dirty="0"/>
              <a:t>NABARD also keeps a check on its client institutes.</a:t>
            </a:r>
          </a:p>
          <a:p>
            <a:pPr algn="just"/>
            <a:r>
              <a:rPr lang="en-US" dirty="0"/>
              <a:t>It regulates the institutions which provide financial help to the rural economy.</a:t>
            </a:r>
          </a:p>
          <a:p>
            <a:pPr algn="just"/>
            <a:r>
              <a:rPr lang="en-US" dirty="0"/>
              <a:t>It provides training facilities to the institutions working in the field of rural </a:t>
            </a:r>
            <a:r>
              <a:rPr lang="en-US" dirty="0" err="1"/>
              <a:t>upliftment</a:t>
            </a:r>
            <a:r>
              <a:rPr lang="en-US" dirty="0"/>
              <a:t>.</a:t>
            </a:r>
          </a:p>
          <a:p>
            <a:pPr algn="just"/>
            <a:r>
              <a:rPr lang="en-US" dirty="0"/>
              <a:t>It regulates and supervise the cooperative banks and the RRB's, through out entire India.</a:t>
            </a:r>
          </a:p>
          <a:p>
            <a:pPr marL="0" indent="0" algn="just">
              <a:buNone/>
            </a:pPr>
            <a:endParaRPr lang="en-US" dirty="0"/>
          </a:p>
          <a:p>
            <a:endParaRPr lang="en-US" dirty="0"/>
          </a:p>
        </p:txBody>
      </p:sp>
    </p:spTree>
    <p:extLst>
      <p:ext uri="{BB962C8B-B14F-4D97-AF65-F5344CB8AC3E}">
        <p14:creationId xmlns:p14="http://schemas.microsoft.com/office/powerpoint/2010/main" val="1707285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Agricultural Finance by NABARD</a:t>
            </a:r>
            <a:endParaRPr lang="en-US" dirty="0"/>
          </a:p>
        </p:txBody>
      </p:sp>
      <p:sp>
        <p:nvSpPr>
          <p:cNvPr id="3" name="Content Placeholder 2"/>
          <p:cNvSpPr>
            <a:spLocks noGrp="1"/>
          </p:cNvSpPr>
          <p:nvPr>
            <p:ph idx="1"/>
          </p:nvPr>
        </p:nvSpPr>
        <p:spPr/>
        <p:txBody>
          <a:bodyPr>
            <a:noAutofit/>
          </a:bodyPr>
          <a:lstStyle/>
          <a:p>
            <a:pPr marL="0" indent="0" algn="just">
              <a:buNone/>
            </a:pPr>
            <a:r>
              <a:rPr lang="en-US" sz="3600" dirty="0"/>
              <a:t>It is an apex institution in the field of rural credit. Therefore it does not deal directly with farmers and other rural people. It grants credit to them through the cooperative banks, commercial banks, RRBs</a:t>
            </a:r>
            <a:r>
              <a:rPr lang="en-US" sz="3600" dirty="0" smtClean="0"/>
              <a:t>.</a:t>
            </a:r>
          </a:p>
          <a:p>
            <a:pPr marL="0" indent="0" algn="just">
              <a:buNone/>
            </a:pPr>
            <a:r>
              <a:rPr lang="en-US" sz="3600" dirty="0" smtClean="0"/>
              <a:t>NABARD </a:t>
            </a:r>
            <a:r>
              <a:rPr lang="en-US" sz="3600" dirty="0"/>
              <a:t>provides two types of refinance. The first is extended to RRBs, and </a:t>
            </a:r>
            <a:r>
              <a:rPr lang="en-US" sz="3600" dirty="0" smtClean="0"/>
              <a:t>apex</a:t>
            </a:r>
            <a:endParaRPr lang="en-US" sz="3600" dirty="0"/>
          </a:p>
        </p:txBody>
      </p:sp>
    </p:spTree>
    <p:extLst>
      <p:ext uri="{BB962C8B-B14F-4D97-AF65-F5344CB8AC3E}">
        <p14:creationId xmlns:p14="http://schemas.microsoft.com/office/powerpoint/2010/main" val="10504223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en-US" sz="3600" dirty="0"/>
              <a:t>institutions, namely </a:t>
            </a:r>
            <a:r>
              <a:rPr lang="en-US" sz="3600" dirty="0" err="1"/>
              <a:t>StCBs</a:t>
            </a:r>
            <a:r>
              <a:rPr lang="en-US" sz="3600" dirty="0"/>
              <a:t> and State governments. The other type of refinance is extended to augment resources for ground level deployment of rural credit.</a:t>
            </a:r>
          </a:p>
          <a:p>
            <a:pPr marL="742950" indent="-742950" algn="just">
              <a:buAutoNum type="alphaLcParenBoth"/>
            </a:pPr>
            <a:r>
              <a:rPr lang="en-US" sz="3600" dirty="0" smtClean="0"/>
              <a:t>Microfinance</a:t>
            </a:r>
          </a:p>
          <a:p>
            <a:pPr marL="857250" indent="-857250" algn="just">
              <a:buAutoNum type="romanLcParenBoth"/>
            </a:pPr>
            <a:r>
              <a:rPr lang="en-US" sz="3600" dirty="0" smtClean="0"/>
              <a:t>Introduced in 1992</a:t>
            </a:r>
          </a:p>
          <a:p>
            <a:pPr marL="857250" indent="-857250" algn="just">
              <a:buAutoNum type="romanLcParenBoth"/>
            </a:pPr>
            <a:r>
              <a:rPr lang="en-US" sz="3600" dirty="0" smtClean="0"/>
              <a:t>Through SHG and Bank Linkage program the banking system reaches </a:t>
            </a:r>
            <a:endParaRPr lang="en-US" sz="3600" dirty="0"/>
          </a:p>
        </p:txBody>
      </p:sp>
    </p:spTree>
    <p:extLst>
      <p:ext uri="{BB962C8B-B14F-4D97-AF65-F5344CB8AC3E}">
        <p14:creationId xmlns:p14="http://schemas.microsoft.com/office/powerpoint/2010/main" val="200981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Classification of Agricultural Finance</a:t>
            </a:r>
            <a:endParaRPr lang="en-US" dirty="0"/>
          </a:p>
        </p:txBody>
      </p:sp>
      <p:sp>
        <p:nvSpPr>
          <p:cNvPr id="3" name="Content Placeholder 2"/>
          <p:cNvSpPr>
            <a:spLocks noGrp="1"/>
          </p:cNvSpPr>
          <p:nvPr>
            <p:ph idx="1"/>
          </p:nvPr>
        </p:nvSpPr>
        <p:spPr>
          <a:xfrm>
            <a:off x="0" y="1600200"/>
            <a:ext cx="9052560" cy="4525963"/>
          </a:xfrm>
        </p:spPr>
        <p:txBody>
          <a:bodyPr>
            <a:noAutofit/>
          </a:bodyPr>
          <a:lstStyle/>
          <a:p>
            <a:pPr marL="0" indent="0" algn="just">
              <a:buNone/>
            </a:pPr>
            <a:r>
              <a:rPr lang="en-US" sz="3600" dirty="0"/>
              <a:t>Agricultural credit has been classified into three categories </a:t>
            </a:r>
            <a:r>
              <a:rPr lang="en-US" sz="3600" dirty="0" smtClean="0"/>
              <a:t>based on the periods for which the loan is given. Theses are </a:t>
            </a:r>
          </a:p>
          <a:p>
            <a:pPr marL="0" indent="0" algn="just">
              <a:buNone/>
            </a:pPr>
            <a:r>
              <a:rPr lang="en-US" sz="3600" dirty="0" smtClean="0"/>
              <a:t>1. short-term </a:t>
            </a:r>
            <a:r>
              <a:rPr lang="en-US" sz="3600" dirty="0"/>
              <a:t>credit (crop loan</a:t>
            </a:r>
            <a:r>
              <a:rPr lang="en-US" sz="3600" dirty="0" smtClean="0"/>
              <a:t>) - for 15 months period and is meant for meeting the needs like seed, fertilizer, </a:t>
            </a:r>
            <a:r>
              <a:rPr lang="en-US" sz="3600" dirty="0" err="1" smtClean="0"/>
              <a:t>labour</a:t>
            </a:r>
            <a:r>
              <a:rPr lang="en-US" sz="3600" dirty="0" smtClean="0"/>
              <a:t>, cattle feed, etc. The farmer can repay the loan after harvest of the crop.</a:t>
            </a:r>
          </a:p>
        </p:txBody>
      </p:sp>
    </p:spTree>
    <p:extLst>
      <p:ext uri="{BB962C8B-B14F-4D97-AF65-F5344CB8AC3E}">
        <p14:creationId xmlns:p14="http://schemas.microsoft.com/office/powerpoint/2010/main" val="37524095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57200"/>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762000"/>
            <a:ext cx="8229600" cy="5364163"/>
          </a:xfrm>
        </p:spPr>
        <p:txBody>
          <a:bodyPr/>
          <a:lstStyle/>
          <a:p>
            <a:pPr marL="0" indent="0">
              <a:buNone/>
            </a:pPr>
            <a:r>
              <a:rPr lang="en-US" dirty="0"/>
              <a:t>t</a:t>
            </a:r>
            <a:r>
              <a:rPr lang="en-US" dirty="0" smtClean="0"/>
              <a:t>o micro-</a:t>
            </a:r>
            <a:r>
              <a:rPr lang="en-US" dirty="0" err="1" smtClean="0"/>
              <a:t>enterprenuers</a:t>
            </a:r>
            <a:r>
              <a:rPr lang="en-US" dirty="0" smtClean="0"/>
              <a:t> and farmers.</a:t>
            </a:r>
          </a:p>
          <a:p>
            <a:pPr marL="0" indent="0">
              <a:buNone/>
            </a:pPr>
            <a:r>
              <a:rPr lang="en-US" dirty="0" smtClean="0"/>
              <a:t>(iii) About 100 million poor families are benefitted with this scheme.</a:t>
            </a:r>
          </a:p>
          <a:p>
            <a:pPr marL="0" indent="0">
              <a:buNone/>
            </a:pPr>
            <a:r>
              <a:rPr lang="en-US" dirty="0" smtClean="0"/>
              <a:t>(iv) However not successful due to problems associated with recovery of loans.</a:t>
            </a:r>
          </a:p>
          <a:p>
            <a:pPr marL="0" indent="0">
              <a:buNone/>
            </a:pPr>
            <a:r>
              <a:rPr lang="en-US" dirty="0" smtClean="0"/>
              <a:t>(b) Bulk Lending Support to NGOs</a:t>
            </a:r>
          </a:p>
          <a:p>
            <a:pPr marL="0" indent="0">
              <a:buNone/>
            </a:pPr>
            <a:r>
              <a:rPr lang="en-US" dirty="0" smtClean="0"/>
              <a:t>(c) Tribal Development Project (the </a:t>
            </a:r>
            <a:r>
              <a:rPr lang="en-US" dirty="0" err="1" smtClean="0"/>
              <a:t>Wadi</a:t>
            </a:r>
            <a:r>
              <a:rPr lang="en-US" dirty="0" smtClean="0"/>
              <a:t> Project) om Gujrat</a:t>
            </a:r>
          </a:p>
          <a:p>
            <a:pPr marL="0" indent="0">
              <a:buNone/>
            </a:pPr>
            <a:r>
              <a:rPr lang="en-US" dirty="0" smtClean="0"/>
              <a:t>(d) Farm Income Insurance Scheme</a:t>
            </a:r>
            <a:endParaRPr lang="en-US" dirty="0"/>
          </a:p>
        </p:txBody>
      </p:sp>
    </p:spTree>
    <p:extLst>
      <p:ext uri="{BB962C8B-B14F-4D97-AF65-F5344CB8AC3E}">
        <p14:creationId xmlns:p14="http://schemas.microsoft.com/office/powerpoint/2010/main" val="2471145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err="1" smtClean="0"/>
              <a:t>Kisan</a:t>
            </a:r>
            <a:r>
              <a:rPr lang="en-US" dirty="0" smtClean="0"/>
              <a:t> Credit Card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This scheme was prepared by NABARD and introduced in 1998-99 to facilitate access to credit from co-operative banks, commercial banks and RRBs.</a:t>
            </a:r>
          </a:p>
          <a:p>
            <a:pPr marL="0" indent="0">
              <a:buNone/>
            </a:pPr>
            <a:r>
              <a:rPr lang="en-US" b="1" dirty="0" smtClean="0"/>
              <a:t>Features</a:t>
            </a:r>
          </a:p>
          <a:p>
            <a:r>
              <a:rPr lang="en-US" dirty="0"/>
              <a:t>Eligible farmers to be provided with a </a:t>
            </a:r>
            <a:r>
              <a:rPr lang="en-US" dirty="0" err="1"/>
              <a:t>Kisan</a:t>
            </a:r>
            <a:r>
              <a:rPr lang="en-US" dirty="0"/>
              <a:t> Credit Card and a pass book or card-cum-pass book.</a:t>
            </a:r>
          </a:p>
          <a:p>
            <a:r>
              <a:rPr lang="en-US" dirty="0"/>
              <a:t>Revolving cash credit facility involving any number of </a:t>
            </a:r>
            <a:r>
              <a:rPr lang="en-US" dirty="0" err="1"/>
              <a:t>drawals</a:t>
            </a:r>
            <a:r>
              <a:rPr lang="en-US" dirty="0"/>
              <a:t> and repayments within the limit</a:t>
            </a:r>
            <a:endParaRPr lang="en-US" b="1" dirty="0" smtClean="0"/>
          </a:p>
        </p:txBody>
      </p:sp>
    </p:spTree>
    <p:extLst>
      <p:ext uri="{BB962C8B-B14F-4D97-AF65-F5344CB8AC3E}">
        <p14:creationId xmlns:p14="http://schemas.microsoft.com/office/powerpoint/2010/main" val="22233563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0"/>
            <a:ext cx="8229600" cy="5135563"/>
          </a:xfrm>
        </p:spPr>
        <p:txBody>
          <a:bodyPr>
            <a:noAutofit/>
          </a:bodyPr>
          <a:lstStyle/>
          <a:p>
            <a:pPr algn="just"/>
            <a:r>
              <a:rPr lang="en-US" dirty="0" smtClean="0"/>
              <a:t>Limit </a:t>
            </a:r>
            <a:r>
              <a:rPr lang="en-US" dirty="0"/>
              <a:t>to be fixed on the basis of operational land holding, cropping pattern and scale of finance.</a:t>
            </a:r>
          </a:p>
          <a:p>
            <a:pPr algn="just"/>
            <a:r>
              <a:rPr lang="en-US" dirty="0"/>
              <a:t>Entire production credit needs for full year plus ancillary activities related to crop production to be considered while fixing limit.</a:t>
            </a:r>
          </a:p>
          <a:p>
            <a:pPr algn="just"/>
            <a:r>
              <a:rPr lang="en-US" dirty="0"/>
              <a:t>Sub-limits to cover short term, medium term as well as term credit are fixed at the discretion of banks</a:t>
            </a:r>
            <a:r>
              <a:rPr lang="en-US" dirty="0" smtClean="0"/>
              <a:t>.</a:t>
            </a:r>
          </a:p>
          <a:p>
            <a:pPr marL="0" indent="0" algn="just">
              <a:buNone/>
            </a:pPr>
            <a:endParaRPr lang="en-US" dirty="0"/>
          </a:p>
          <a:p>
            <a:pPr algn="just"/>
            <a:r>
              <a:rPr lang="en-US" dirty="0"/>
              <a:t/>
            </a:r>
            <a:br>
              <a:rPr lang="en-US" dirty="0"/>
            </a:br>
            <a:endParaRPr lang="en-US" dirty="0"/>
          </a:p>
        </p:txBody>
      </p:sp>
    </p:spTree>
    <p:extLst>
      <p:ext uri="{BB962C8B-B14F-4D97-AF65-F5344CB8AC3E}">
        <p14:creationId xmlns:p14="http://schemas.microsoft.com/office/powerpoint/2010/main" val="10195695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0"/>
            <a:ext cx="8229600" cy="5135563"/>
          </a:xfrm>
        </p:spPr>
        <p:txBody>
          <a:bodyPr>
            <a:noAutofit/>
          </a:bodyPr>
          <a:lstStyle/>
          <a:p>
            <a:pPr algn="just"/>
            <a:r>
              <a:rPr lang="en-US" sz="3600" dirty="0"/>
              <a:t>Card valid for 5 years subject to annual review. As incentive for good performance, credit limits could be enhanced to take care of increase in costs, change in cropping pattern, etc.</a:t>
            </a:r>
          </a:p>
          <a:p>
            <a:pPr algn="just"/>
            <a:r>
              <a:rPr lang="en-US" sz="3600" dirty="0"/>
              <a:t>Conversion/</a:t>
            </a:r>
            <a:r>
              <a:rPr lang="en-US" sz="3600" dirty="0" err="1"/>
              <a:t>reschedulement</a:t>
            </a:r>
            <a:r>
              <a:rPr lang="en-US" sz="3600" dirty="0"/>
              <a:t> of loans also permissible in case of damage to crops due to natural calamities</a:t>
            </a:r>
            <a:r>
              <a:rPr lang="en-US" sz="3600" dirty="0" smtClean="0"/>
              <a:t>.</a:t>
            </a:r>
          </a:p>
          <a:p>
            <a:pPr marL="0" indent="0" algn="just">
              <a:buNone/>
            </a:pPr>
            <a:endParaRPr lang="en-US" sz="3600" dirty="0"/>
          </a:p>
        </p:txBody>
      </p:sp>
    </p:spTree>
    <p:extLst>
      <p:ext uri="{BB962C8B-B14F-4D97-AF65-F5344CB8AC3E}">
        <p14:creationId xmlns:p14="http://schemas.microsoft.com/office/powerpoint/2010/main" val="100789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Autofit/>
          </a:bodyPr>
          <a:lstStyle/>
          <a:p>
            <a:pPr algn="just"/>
            <a:r>
              <a:rPr lang="en-US" sz="3600" dirty="0"/>
              <a:t>Security, margin, rate of interest, etc. as per RBI norms.</a:t>
            </a:r>
          </a:p>
          <a:p>
            <a:pPr algn="just"/>
            <a:r>
              <a:rPr lang="en-US" sz="3600" dirty="0"/>
              <a:t>Operations may be through issuing branch (and also PACS in the case of Cooperative Banks) through other designated branches at the discretion of bank.</a:t>
            </a:r>
          </a:p>
          <a:p>
            <a:pPr algn="just"/>
            <a:r>
              <a:rPr lang="en-US" sz="3600" dirty="0"/>
              <a:t>Withdrawals through slips/</a:t>
            </a:r>
            <a:r>
              <a:rPr lang="en-US" sz="3600" dirty="0" err="1"/>
              <a:t>cheques</a:t>
            </a:r>
            <a:r>
              <a:rPr lang="en-US" sz="3600" dirty="0"/>
              <a:t> accompanied by card and passbook.</a:t>
            </a:r>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34910285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algn="just"/>
            <a:r>
              <a:rPr lang="en-US" sz="3600" dirty="0"/>
              <a:t>Crop loans disbursed under KCC Scheme for notified crops are covered under Crop Insurance Scheme, to protect the interest of the farmer against loss of crop yield caused by natural calamities, pest attacks </a:t>
            </a:r>
            <a:r>
              <a:rPr lang="en-US" sz="3600" dirty="0" err="1"/>
              <a:t>etc</a:t>
            </a:r>
            <a:endParaRPr lang="en-US" sz="3600" dirty="0"/>
          </a:p>
          <a:p>
            <a:pPr algn="just"/>
            <a:endParaRPr lang="en-US" sz="3600" dirty="0"/>
          </a:p>
        </p:txBody>
      </p:sp>
    </p:spTree>
    <p:extLst>
      <p:ext uri="{BB962C8B-B14F-4D97-AF65-F5344CB8AC3E}">
        <p14:creationId xmlns:p14="http://schemas.microsoft.com/office/powerpoint/2010/main" val="29666234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Institutional Finance</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Formalities</a:t>
            </a:r>
          </a:p>
          <a:p>
            <a:pPr marL="514350" indent="-514350">
              <a:buAutoNum type="arabicPeriod"/>
            </a:pPr>
            <a:r>
              <a:rPr lang="en-US" dirty="0" smtClean="0"/>
              <a:t>Security</a:t>
            </a:r>
          </a:p>
          <a:p>
            <a:pPr marL="514350" indent="-514350">
              <a:buAutoNum type="arabicPeriod"/>
            </a:pPr>
            <a:r>
              <a:rPr lang="en-US" dirty="0" smtClean="0"/>
              <a:t>Productive loans only</a:t>
            </a:r>
          </a:p>
          <a:p>
            <a:pPr marL="514350" indent="-514350">
              <a:buAutoNum type="arabicPeriod"/>
            </a:pPr>
            <a:r>
              <a:rPr lang="en-US" dirty="0" smtClean="0"/>
              <a:t>Political interference</a:t>
            </a:r>
          </a:p>
          <a:p>
            <a:pPr marL="514350" indent="-514350">
              <a:buAutoNum type="arabicPeriod"/>
            </a:pPr>
            <a:r>
              <a:rPr lang="en-US" dirty="0" smtClean="0"/>
              <a:t>Corruption and red </a:t>
            </a:r>
            <a:r>
              <a:rPr lang="en-US" dirty="0" err="1" smtClean="0"/>
              <a:t>tapism</a:t>
            </a:r>
            <a:endParaRPr lang="en-US" dirty="0"/>
          </a:p>
        </p:txBody>
      </p:sp>
    </p:spTree>
    <p:extLst>
      <p:ext uri="{BB962C8B-B14F-4D97-AF65-F5344CB8AC3E}">
        <p14:creationId xmlns:p14="http://schemas.microsoft.com/office/powerpoint/2010/main" val="40694228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Extend institutional credit</a:t>
            </a:r>
          </a:p>
          <a:p>
            <a:pPr marL="514350" indent="-514350">
              <a:buAutoNum type="arabicPeriod"/>
            </a:pPr>
            <a:r>
              <a:rPr lang="en-US" dirty="0" smtClean="0"/>
              <a:t>KCC</a:t>
            </a:r>
          </a:p>
          <a:p>
            <a:pPr marL="514350" indent="-514350">
              <a:buAutoNum type="arabicPeriod"/>
            </a:pPr>
            <a:r>
              <a:rPr lang="en-US" dirty="0" smtClean="0"/>
              <a:t>Low rate of interest</a:t>
            </a:r>
          </a:p>
          <a:p>
            <a:pPr marL="514350" indent="-514350">
              <a:buAutoNum type="arabicPeriod"/>
            </a:pPr>
            <a:r>
              <a:rPr lang="en-US" dirty="0" smtClean="0"/>
              <a:t>No collateral security</a:t>
            </a:r>
          </a:p>
          <a:p>
            <a:pPr marL="514350" indent="-514350">
              <a:buAutoNum type="arabicPeriod"/>
            </a:pPr>
            <a:r>
              <a:rPr lang="en-US" dirty="0" smtClean="0"/>
              <a:t>Crop insurance</a:t>
            </a:r>
          </a:p>
          <a:p>
            <a:pPr marL="514350" indent="-514350">
              <a:buAutoNum type="arabicPeriod"/>
            </a:pPr>
            <a:r>
              <a:rPr lang="en-US" dirty="0" err="1" smtClean="0"/>
              <a:t>Minimise</a:t>
            </a:r>
            <a:r>
              <a:rPr lang="en-US" dirty="0" smtClean="0"/>
              <a:t> formalities</a:t>
            </a:r>
          </a:p>
          <a:p>
            <a:pPr marL="514350" indent="-514350">
              <a:buAutoNum type="arabicPeriod"/>
            </a:pPr>
            <a:r>
              <a:rPr lang="en-US" dirty="0" smtClean="0"/>
              <a:t>Strengthen the </a:t>
            </a:r>
            <a:r>
              <a:rPr lang="en-US" smtClean="0"/>
              <a:t>credit cooperatives.</a:t>
            </a:r>
          </a:p>
          <a:p>
            <a:pPr marL="0" indent="0">
              <a:buNone/>
            </a:pPr>
            <a:endParaRPr lang="en-US" dirty="0" smtClean="0"/>
          </a:p>
          <a:p>
            <a:endParaRPr lang="en-US" dirty="0"/>
          </a:p>
        </p:txBody>
      </p:sp>
    </p:spTree>
    <p:extLst>
      <p:ext uri="{BB962C8B-B14F-4D97-AF65-F5344CB8AC3E}">
        <p14:creationId xmlns:p14="http://schemas.microsoft.com/office/powerpoint/2010/main" val="1176024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Autofit/>
          </a:bodyPr>
          <a:lstStyle/>
          <a:p>
            <a:pPr marL="0" indent="0" algn="just">
              <a:buNone/>
            </a:pPr>
            <a:r>
              <a:rPr lang="en-US" sz="3800" dirty="0" smtClean="0"/>
              <a:t>2. Medium-term credit. The period for medium term loan is from 15 months to five years. These loans are provided for meeting the expenses on land improvements, digging of wells, purchase of implements and machinery, farm animals, etc. The period for repayment is kept </a:t>
            </a:r>
            <a:r>
              <a:rPr lang="en-US" sz="3800" dirty="0" err="1" smtClean="0"/>
              <a:t>upto</a:t>
            </a:r>
            <a:r>
              <a:rPr lang="en-US" sz="3800" dirty="0" smtClean="0"/>
              <a:t> 5 years.</a:t>
            </a:r>
          </a:p>
          <a:p>
            <a:pPr marL="0" indent="0" algn="just">
              <a:buNone/>
            </a:pPr>
            <a:endParaRPr lang="en-US" sz="3800" dirty="0"/>
          </a:p>
        </p:txBody>
      </p:sp>
    </p:spTree>
    <p:extLst>
      <p:ext uri="{BB962C8B-B14F-4D97-AF65-F5344CB8AC3E}">
        <p14:creationId xmlns:p14="http://schemas.microsoft.com/office/powerpoint/2010/main" val="153186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685800"/>
            <a:ext cx="8229600" cy="5440363"/>
          </a:xfrm>
        </p:spPr>
        <p:txBody>
          <a:bodyPr>
            <a:noAutofit/>
          </a:bodyPr>
          <a:lstStyle/>
          <a:p>
            <a:pPr marL="0" indent="0" algn="just">
              <a:buNone/>
            </a:pPr>
            <a:r>
              <a:rPr lang="en-US" sz="3600" dirty="0" smtClean="0"/>
              <a:t>3.The long term credit -  is for longer period than 5 years. This type of credit is given for activities requiring heavy investment. </a:t>
            </a:r>
          </a:p>
          <a:p>
            <a:pPr marL="0" indent="0" algn="just">
              <a:buNone/>
            </a:pPr>
            <a:r>
              <a:rPr lang="en-US" sz="3600" dirty="0" smtClean="0"/>
              <a:t>The Land Development Banks provide only the long term finance; while the Regional Rural Banks give loans only to the weaker sections like small and marginal farmers, agricultural </a:t>
            </a:r>
            <a:r>
              <a:rPr lang="en-US" sz="3600" dirty="0" err="1" smtClean="0"/>
              <a:t>labourers</a:t>
            </a:r>
            <a:r>
              <a:rPr lang="en-US" sz="3600" dirty="0" smtClean="0"/>
              <a:t>, village artisans, </a:t>
            </a:r>
            <a:r>
              <a:rPr lang="en-US" sz="3600" dirty="0" err="1" smtClean="0"/>
              <a:t>etc</a:t>
            </a:r>
            <a:endParaRPr lang="en-US" sz="3600" dirty="0" smtClean="0"/>
          </a:p>
          <a:p>
            <a:pPr marL="0" indent="0" algn="just">
              <a:buNone/>
            </a:pPr>
            <a:endParaRPr lang="en-US" sz="3600" dirty="0"/>
          </a:p>
        </p:txBody>
      </p:sp>
    </p:spTree>
    <p:extLst>
      <p:ext uri="{BB962C8B-B14F-4D97-AF65-F5344CB8AC3E}">
        <p14:creationId xmlns:p14="http://schemas.microsoft.com/office/powerpoint/2010/main" val="847068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685800"/>
            <a:ext cx="8229600" cy="5440363"/>
          </a:xfrm>
        </p:spPr>
        <p:txBody>
          <a:bodyPr>
            <a:noAutofit/>
          </a:bodyPr>
          <a:lstStyle/>
          <a:p>
            <a:pPr fontAlgn="base"/>
            <a:r>
              <a:rPr lang="en-US" sz="4000" b="1" dirty="0"/>
              <a:t>On the Basis of </a:t>
            </a:r>
            <a:r>
              <a:rPr lang="en-US" sz="4000" b="1" dirty="0" smtClean="0"/>
              <a:t>Purpose, Agricultural </a:t>
            </a:r>
            <a:r>
              <a:rPr lang="en-US" sz="4000" b="1" dirty="0"/>
              <a:t>credit needs of the farmers can be classified on the basis of purpose into the following categories:</a:t>
            </a:r>
            <a:endParaRPr lang="en-US" sz="4000" dirty="0"/>
          </a:p>
          <a:p>
            <a:pPr marL="0" indent="0" fontAlgn="base">
              <a:buNone/>
            </a:pPr>
            <a:r>
              <a:rPr lang="en-US" sz="4000" dirty="0"/>
              <a:t>(</a:t>
            </a:r>
            <a:r>
              <a:rPr lang="en-US" sz="4000" dirty="0" err="1"/>
              <a:t>i</a:t>
            </a:r>
            <a:r>
              <a:rPr lang="en-US" sz="4000" dirty="0"/>
              <a:t>) Productive:</a:t>
            </a:r>
          </a:p>
          <a:p>
            <a:pPr marL="0" indent="0" fontAlgn="base">
              <a:buNone/>
            </a:pPr>
            <a:r>
              <a:rPr lang="en-US" sz="4000" dirty="0"/>
              <a:t>(ii) Consumption needs and;</a:t>
            </a:r>
          </a:p>
          <a:p>
            <a:pPr marL="0" indent="0" fontAlgn="base">
              <a:buNone/>
            </a:pPr>
            <a:r>
              <a:rPr lang="en-US" sz="4000" dirty="0"/>
              <a:t>(iii) Unproductive.</a:t>
            </a:r>
          </a:p>
          <a:p>
            <a:pPr marL="0" indent="0">
              <a:buNone/>
            </a:pPr>
            <a:endParaRPr lang="en-US" sz="4000" dirty="0"/>
          </a:p>
        </p:txBody>
      </p:sp>
    </p:spTree>
    <p:extLst>
      <p:ext uri="{BB962C8B-B14F-4D97-AF65-F5344CB8AC3E}">
        <p14:creationId xmlns:p14="http://schemas.microsoft.com/office/powerpoint/2010/main" val="3772066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Agricultural Finance</a:t>
            </a:r>
            <a:endParaRPr lang="en-US" dirty="0"/>
          </a:p>
        </p:txBody>
      </p:sp>
      <p:sp>
        <p:nvSpPr>
          <p:cNvPr id="3" name="Content Placeholder 2"/>
          <p:cNvSpPr>
            <a:spLocks noGrp="1"/>
          </p:cNvSpPr>
          <p:nvPr>
            <p:ph idx="1"/>
          </p:nvPr>
        </p:nvSpPr>
        <p:spPr/>
        <p:txBody>
          <a:bodyPr>
            <a:noAutofit/>
          </a:bodyPr>
          <a:lstStyle/>
          <a:p>
            <a:pPr marL="0" indent="0" fontAlgn="base">
              <a:buNone/>
            </a:pPr>
            <a:r>
              <a:rPr lang="en-US" sz="3600" b="1" dirty="0" smtClean="0"/>
              <a:t>Sources can </a:t>
            </a:r>
            <a:r>
              <a:rPr lang="en-US" sz="3600" b="1" dirty="0"/>
              <a:t>be divided into two categories:</a:t>
            </a:r>
            <a:endParaRPr lang="en-US" sz="3600" dirty="0"/>
          </a:p>
          <a:p>
            <a:pPr marL="0" indent="0" fontAlgn="base">
              <a:buNone/>
            </a:pPr>
            <a:r>
              <a:rPr lang="en-US" sz="3600" dirty="0"/>
              <a:t>(</a:t>
            </a:r>
            <a:r>
              <a:rPr lang="en-US" sz="3600" dirty="0" err="1"/>
              <a:t>i</a:t>
            </a:r>
            <a:r>
              <a:rPr lang="en-US" sz="3600" dirty="0"/>
              <a:t>) Non-institutional sources</a:t>
            </a:r>
            <a:r>
              <a:rPr lang="en-US" sz="3600" dirty="0" smtClean="0"/>
              <a:t>.</a:t>
            </a:r>
            <a:endParaRPr lang="en-US" sz="3600" cap="all" dirty="0"/>
          </a:p>
          <a:p>
            <a:pPr marL="0" indent="0" fontAlgn="base">
              <a:buNone/>
            </a:pPr>
            <a:r>
              <a:rPr lang="en-US" sz="3600" dirty="0"/>
              <a:t>(ii) Institutional sources</a:t>
            </a:r>
          </a:p>
          <a:p>
            <a:pPr marL="0" indent="0" fontAlgn="base">
              <a:buNone/>
            </a:pPr>
            <a:r>
              <a:rPr lang="en-US" sz="3600" b="1" dirty="0"/>
              <a:t>(</a:t>
            </a:r>
            <a:r>
              <a:rPr lang="en-US" sz="3600" b="1" dirty="0" err="1"/>
              <a:t>i</a:t>
            </a:r>
            <a:r>
              <a:rPr lang="en-US" sz="3600" b="1" dirty="0"/>
              <a:t>) Non-Institutional sources are the following:</a:t>
            </a:r>
            <a:endParaRPr lang="en-US" sz="3600" dirty="0"/>
          </a:p>
          <a:p>
            <a:pPr marL="0" indent="0" fontAlgn="base">
              <a:buNone/>
            </a:pPr>
            <a:r>
              <a:rPr lang="en-US" sz="3600" dirty="0"/>
              <a:t>(a) </a:t>
            </a:r>
            <a:r>
              <a:rPr lang="en-US" sz="3600" dirty="0" smtClean="0"/>
              <a:t>Moneylenders</a:t>
            </a:r>
            <a:endParaRPr lang="en-US" sz="3600" dirty="0"/>
          </a:p>
        </p:txBody>
      </p:sp>
    </p:spTree>
    <p:extLst>
      <p:ext uri="{BB962C8B-B14F-4D97-AF65-F5344CB8AC3E}">
        <p14:creationId xmlns:p14="http://schemas.microsoft.com/office/powerpoint/2010/main" val="281727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Autofit/>
          </a:bodyPr>
          <a:lstStyle/>
          <a:p>
            <a:pPr marL="0" indent="0" fontAlgn="base">
              <a:buNone/>
            </a:pPr>
            <a:r>
              <a:rPr lang="en-US" sz="3600" dirty="0" smtClean="0"/>
              <a:t>(b) Relatives</a:t>
            </a:r>
            <a:endParaRPr lang="en-US" sz="3600" cap="all" dirty="0" smtClean="0"/>
          </a:p>
          <a:p>
            <a:pPr marL="0" indent="0" fontAlgn="base">
              <a:buNone/>
            </a:pPr>
            <a:r>
              <a:rPr lang="en-US" sz="3600" dirty="0" smtClean="0"/>
              <a:t>(c) Traders</a:t>
            </a:r>
          </a:p>
          <a:p>
            <a:pPr marL="0" indent="0" fontAlgn="base">
              <a:buNone/>
            </a:pPr>
            <a:r>
              <a:rPr lang="en-US" sz="3600" dirty="0" smtClean="0"/>
              <a:t>(d) Commission agents</a:t>
            </a:r>
          </a:p>
          <a:p>
            <a:pPr marL="0" indent="0" fontAlgn="base">
              <a:buNone/>
            </a:pPr>
            <a:r>
              <a:rPr lang="en-US" sz="3600" dirty="0" smtClean="0"/>
              <a:t>(e) Landlords</a:t>
            </a:r>
          </a:p>
          <a:p>
            <a:pPr marL="0" indent="0" fontAlgn="base">
              <a:buNone/>
            </a:pPr>
            <a:r>
              <a:rPr lang="en-US" sz="3600" b="1" dirty="0" smtClean="0"/>
              <a:t>Merits</a:t>
            </a:r>
          </a:p>
          <a:p>
            <a:pPr marL="742950" indent="-742950" fontAlgn="base">
              <a:buAutoNum type="arabicPeriod"/>
            </a:pPr>
            <a:r>
              <a:rPr lang="en-US" sz="3600" dirty="0" smtClean="0"/>
              <a:t>Easy to obtain</a:t>
            </a:r>
          </a:p>
          <a:p>
            <a:pPr marL="742950" indent="-742950" fontAlgn="base">
              <a:buAutoNum type="arabicPeriod"/>
            </a:pPr>
            <a:r>
              <a:rPr lang="en-US" sz="3600" dirty="0" smtClean="0"/>
              <a:t>Simple procedures</a:t>
            </a:r>
          </a:p>
          <a:p>
            <a:pPr marL="742950" indent="-742950" fontAlgn="base">
              <a:buAutoNum type="arabicPeriod"/>
            </a:pPr>
            <a:endParaRPr lang="en-US" sz="3600" dirty="0" smtClean="0"/>
          </a:p>
          <a:p>
            <a:pPr marL="0" indent="0" fontAlgn="base">
              <a:buNone/>
            </a:pPr>
            <a:r>
              <a:rPr lang="en-US" sz="3600" b="1" dirty="0" smtClean="0"/>
              <a:t>(</a:t>
            </a:r>
            <a:endParaRPr lang="en-US" sz="3600" dirty="0"/>
          </a:p>
        </p:txBody>
      </p:sp>
    </p:spTree>
    <p:extLst>
      <p:ext uri="{BB962C8B-B14F-4D97-AF65-F5344CB8AC3E}">
        <p14:creationId xmlns:p14="http://schemas.microsoft.com/office/powerpoint/2010/main" val="4273011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 </a:t>
            </a:r>
            <a:endParaRPr lang="en-US" sz="4000" dirty="0"/>
          </a:p>
        </p:txBody>
      </p:sp>
      <p:sp>
        <p:nvSpPr>
          <p:cNvPr id="3" name="Content Placeholder 2"/>
          <p:cNvSpPr>
            <a:spLocks noGrp="1"/>
          </p:cNvSpPr>
          <p:nvPr>
            <p:ph idx="1"/>
          </p:nvPr>
        </p:nvSpPr>
        <p:spPr>
          <a:xfrm>
            <a:off x="609600" y="762000"/>
            <a:ext cx="8229600" cy="5334000"/>
          </a:xfrm>
        </p:spPr>
        <p:txBody>
          <a:bodyPr>
            <a:normAutofit/>
          </a:bodyPr>
          <a:lstStyle/>
          <a:p>
            <a:pPr marL="0" indent="0" fontAlgn="base">
              <a:buNone/>
            </a:pPr>
            <a:r>
              <a:rPr lang="en-US" sz="4000" dirty="0" smtClean="0"/>
              <a:t>3. Easy access</a:t>
            </a:r>
          </a:p>
          <a:p>
            <a:pPr marL="0" indent="0" fontAlgn="base">
              <a:buNone/>
            </a:pPr>
            <a:r>
              <a:rPr lang="en-US" sz="4000" dirty="0" smtClean="0"/>
              <a:t>4. No restrictions</a:t>
            </a:r>
          </a:p>
          <a:p>
            <a:pPr marL="0" indent="0" fontAlgn="base">
              <a:buNone/>
            </a:pPr>
            <a:r>
              <a:rPr lang="en-US" sz="4000" b="1" dirty="0" smtClean="0"/>
              <a:t>Demerits</a:t>
            </a:r>
          </a:p>
          <a:p>
            <a:pPr marL="742950" indent="-742950" fontAlgn="base">
              <a:buAutoNum type="arabicPeriod"/>
            </a:pPr>
            <a:r>
              <a:rPr lang="en-US" sz="4000" dirty="0" smtClean="0"/>
              <a:t>Exorbitant rate of interest</a:t>
            </a:r>
          </a:p>
          <a:p>
            <a:pPr marL="742950" indent="-742950" fontAlgn="base">
              <a:buAutoNum type="arabicPeriod"/>
            </a:pPr>
            <a:r>
              <a:rPr lang="en-US" sz="4000" dirty="0" err="1" smtClean="0"/>
              <a:t>Indebtness</a:t>
            </a:r>
            <a:endParaRPr lang="en-US" sz="4000" dirty="0" smtClean="0"/>
          </a:p>
          <a:p>
            <a:pPr marL="742950" indent="-742950" fontAlgn="base">
              <a:buAutoNum type="arabicPeriod"/>
            </a:pPr>
            <a:r>
              <a:rPr lang="en-US" sz="4000" dirty="0" smtClean="0"/>
              <a:t>Loss of land and property</a:t>
            </a:r>
          </a:p>
          <a:p>
            <a:pPr marL="742950" indent="-742950" fontAlgn="base">
              <a:buAutoNum type="arabicPeriod"/>
            </a:pPr>
            <a:r>
              <a:rPr lang="en-US" sz="4000" dirty="0" smtClean="0"/>
              <a:t>Malpractices</a:t>
            </a:r>
          </a:p>
          <a:p>
            <a:pPr marL="0" indent="0" fontAlgn="base">
              <a:buNone/>
            </a:pPr>
            <a:endParaRPr lang="en-US" sz="4000" dirty="0" smtClean="0"/>
          </a:p>
          <a:p>
            <a:pPr marL="0" indent="0">
              <a:buNone/>
            </a:pPr>
            <a:endParaRPr lang="en-US" sz="4000" dirty="0"/>
          </a:p>
        </p:txBody>
      </p:sp>
    </p:spTree>
    <p:extLst>
      <p:ext uri="{BB962C8B-B14F-4D97-AF65-F5344CB8AC3E}">
        <p14:creationId xmlns:p14="http://schemas.microsoft.com/office/powerpoint/2010/main" val="1806139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TotalTime>
  <Words>1634</Words>
  <Application>Microsoft Office PowerPoint</Application>
  <PresentationFormat>On-screen Show (4:3)</PresentationFormat>
  <Paragraphs>189</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Agricultural Finance</vt:lpstr>
      <vt:lpstr>Need for finance  </vt:lpstr>
      <vt:lpstr>Classification of Agricultural Finance</vt:lpstr>
      <vt:lpstr> </vt:lpstr>
      <vt:lpstr> </vt:lpstr>
      <vt:lpstr> </vt:lpstr>
      <vt:lpstr>Sources of Agricultural Finance</vt:lpstr>
      <vt:lpstr> </vt:lpstr>
      <vt:lpstr> </vt:lpstr>
      <vt:lpstr> </vt:lpstr>
      <vt:lpstr> </vt:lpstr>
      <vt:lpstr> </vt:lpstr>
      <vt:lpstr> </vt:lpstr>
      <vt:lpstr> </vt:lpstr>
      <vt:lpstr> </vt:lpstr>
      <vt:lpstr> </vt:lpstr>
      <vt:lpstr> </vt:lpstr>
      <vt:lpstr> </vt:lpstr>
      <vt:lpstr> </vt:lpstr>
      <vt:lpstr> </vt:lpstr>
      <vt:lpstr>Recent measures in agricultural credit</vt:lpstr>
      <vt:lpstr> </vt:lpstr>
      <vt:lpstr>National Bank for Agriculture and Rural Development (NABARD) </vt:lpstr>
      <vt:lpstr> </vt:lpstr>
      <vt:lpstr>Role and functions of NABARD </vt:lpstr>
      <vt:lpstr> </vt:lpstr>
      <vt:lpstr> </vt:lpstr>
      <vt:lpstr>Agricultural Finance by NABARD</vt:lpstr>
      <vt:lpstr> </vt:lpstr>
      <vt:lpstr> </vt:lpstr>
      <vt:lpstr>Kisan Credit Card</vt:lpstr>
      <vt:lpstr> </vt:lpstr>
      <vt:lpstr> </vt:lpstr>
      <vt:lpstr> </vt:lpstr>
      <vt:lpstr> </vt:lpstr>
      <vt:lpstr>Limitations of Institutional Finance</vt:lpstr>
      <vt:lpstr>Suggestions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Finance</dc:title>
  <dc:creator>MICRO</dc:creator>
  <cp:lastModifiedBy>MICRO</cp:lastModifiedBy>
  <cp:revision>42</cp:revision>
  <dcterms:created xsi:type="dcterms:W3CDTF">2019-08-07T10:14:17Z</dcterms:created>
  <dcterms:modified xsi:type="dcterms:W3CDTF">2019-08-12T15:48:21Z</dcterms:modified>
</cp:coreProperties>
</file>